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21"/>
  </p:notesMasterIdLst>
  <p:sldIdLst>
    <p:sldId id="256" r:id="rId2"/>
    <p:sldId id="280" r:id="rId3"/>
    <p:sldId id="257" r:id="rId4"/>
    <p:sldId id="279" r:id="rId5"/>
    <p:sldId id="264" r:id="rId6"/>
    <p:sldId id="258" r:id="rId7"/>
    <p:sldId id="262" r:id="rId8"/>
    <p:sldId id="267" r:id="rId9"/>
    <p:sldId id="299" r:id="rId10"/>
    <p:sldId id="298" r:id="rId11"/>
    <p:sldId id="297" r:id="rId12"/>
    <p:sldId id="275" r:id="rId13"/>
    <p:sldId id="271" r:id="rId14"/>
    <p:sldId id="273" r:id="rId15"/>
    <p:sldId id="286" r:id="rId16"/>
    <p:sldId id="287" r:id="rId17"/>
    <p:sldId id="292" r:id="rId18"/>
    <p:sldId id="294" r:id="rId19"/>
    <p:sldId id="29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5E429D-5FBD-494B-834D-42ABAF1569FC}">
          <p14:sldIdLst>
            <p14:sldId id="256"/>
            <p14:sldId id="280"/>
            <p14:sldId id="257"/>
            <p14:sldId id="279"/>
            <p14:sldId id="264"/>
            <p14:sldId id="258"/>
            <p14:sldId id="262"/>
            <p14:sldId id="267"/>
            <p14:sldId id="299"/>
            <p14:sldId id="298"/>
            <p14:sldId id="297"/>
            <p14:sldId id="275"/>
            <p14:sldId id="271"/>
            <p14:sldId id="273"/>
            <p14:sldId id="286"/>
            <p14:sldId id="287"/>
            <p14:sldId id="292"/>
            <p14:sldId id="294"/>
            <p14:sldId id="2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4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6" autoAdjust="0"/>
    <p:restoredTop sz="67400" autoAdjust="0"/>
  </p:normalViewPr>
  <p:slideViewPr>
    <p:cSldViewPr snapToGrid="0" snapToObjects="1">
      <p:cViewPr>
        <p:scale>
          <a:sx n="60" d="100"/>
          <a:sy n="60" d="100"/>
        </p:scale>
        <p:origin x="-194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159088366688559"/>
          <c:y val="0.0830350751610595"/>
        </c:manualLayout>
      </c:layout>
      <c:overlay val="0"/>
    </c:title>
    <c:autoTitleDeleted val="0"/>
    <c:plotArea>
      <c:layout/>
      <c:pieChart>
        <c:varyColors val="1"/>
        <c:ser>
          <c:idx val="0"/>
          <c:order val="0"/>
          <c:tx>
            <c:strRef>
              <c:f>Sheet1!$B$1</c:f>
              <c:strCache>
                <c:ptCount val="1"/>
                <c:pt idx="0">
                  <c:v>Vaginal deliveries in NYS</c:v>
                </c:pt>
              </c:strCache>
            </c:strRef>
          </c:tx>
          <c:explosion val="25"/>
          <c:cat>
            <c:strRef>
              <c:f>Sheet1!$A$2:$A$5</c:f>
              <c:strCache>
                <c:ptCount val="4"/>
                <c:pt idx="0">
                  <c:v>Midwives</c:v>
                </c:pt>
                <c:pt idx="1">
                  <c:v>Obstetricians</c:v>
                </c:pt>
                <c:pt idx="2">
                  <c:v>Family doctors</c:v>
                </c:pt>
                <c:pt idx="3">
                  <c:v>Physician Assistants</c:v>
                </c:pt>
              </c:strCache>
            </c:strRef>
          </c:cat>
          <c:val>
            <c:numRef>
              <c:f>Sheet1!$B$2:$B$5</c:f>
              <c:numCache>
                <c:formatCode>General</c:formatCode>
                <c:ptCount val="4"/>
                <c:pt idx="0">
                  <c:v>15.0</c:v>
                </c:pt>
                <c:pt idx="1">
                  <c:v>73.0</c:v>
                </c:pt>
                <c:pt idx="2">
                  <c:v>10.0</c:v>
                </c:pt>
                <c:pt idx="3">
                  <c:v>2.0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73593875172309"/>
          <c:y val="0.240811863441909"/>
          <c:w val="0.409220305068599"/>
          <c:h val="0.546779769923176"/>
        </c:manualLayout>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93507-4471-064F-A182-E2479F13F095}" type="datetimeFigureOut">
              <a:rPr lang="en-US" smtClean="0"/>
              <a:pPr/>
              <a:t>9/5/16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9760A-1AED-4E45-A51D-2CFDFD0227C2}" type="slidenum">
              <a:rPr lang="en-US" smtClean="0"/>
              <a:pPr/>
              <a:t>‹#›</a:t>
            </a:fld>
            <a:endParaRPr lang="en-US"/>
          </a:p>
        </p:txBody>
      </p:sp>
    </p:spTree>
    <p:extLst>
      <p:ext uri="{BB962C8B-B14F-4D97-AF65-F5344CB8AC3E}">
        <p14:creationId xmlns:p14="http://schemas.microsoft.com/office/powerpoint/2010/main" val="35003158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op.nysed.gov/prof/midwife/midwifeqa.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cfmidwifery.org/mmoc/define.aspx"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Comments:</a:t>
            </a:r>
          </a:p>
          <a:p>
            <a:pPr>
              <a:buFont typeface="Arial"/>
              <a:buChar char="•"/>
            </a:pPr>
            <a:r>
              <a:rPr lang="en-US" dirty="0" smtClean="0"/>
              <a:t>As a requirement to receiving a</a:t>
            </a:r>
            <a:r>
              <a:rPr lang="en-US" baseline="0" dirty="0" smtClean="0"/>
              <a:t> license </a:t>
            </a:r>
            <a:r>
              <a:rPr lang="en-US" dirty="0" smtClean="0"/>
              <a:t>New York</a:t>
            </a:r>
            <a:r>
              <a:rPr lang="en-US" baseline="0" dirty="0" smtClean="0"/>
              <a:t> State requires midwives to pass a state licensing exam, which currently is the AMCB exam.</a:t>
            </a:r>
          </a:p>
          <a:p>
            <a:pPr>
              <a:buFont typeface="Arial"/>
              <a:buChar char="•"/>
            </a:pPr>
            <a:r>
              <a:rPr lang="en-US" sz="1200" kern="1200" dirty="0" smtClean="0">
                <a:solidFill>
                  <a:schemeClr val="tx1"/>
                </a:solidFill>
                <a:latin typeface="+mn-lt"/>
                <a:ea typeface="+mn-ea"/>
                <a:cs typeface="+mn-cs"/>
              </a:rPr>
              <a:t>Because NYS uses the AMCB exam as the state licensing exam, certification is often</a:t>
            </a:r>
            <a:r>
              <a:rPr lang="en-US" sz="1200" kern="1200" baseline="0" dirty="0" smtClean="0">
                <a:solidFill>
                  <a:schemeClr val="tx1"/>
                </a:solidFill>
                <a:latin typeface="+mn-lt"/>
                <a:ea typeface="+mn-ea"/>
                <a:cs typeface="+mn-cs"/>
              </a:rPr>
              <a:t> conflated with licensure. However, if NYS changed the exam it uses, midwives in NYS could be required to take two exams – one for licensure and one for certification. </a:t>
            </a:r>
            <a:endParaRPr lang="en-US" sz="1200" kern="1200" dirty="0" smtClean="0">
              <a:solidFill>
                <a:schemeClr val="tx1"/>
              </a:solidFill>
              <a:latin typeface="+mn-lt"/>
              <a:ea typeface="+mn-ea"/>
              <a:cs typeface="+mn-cs"/>
            </a:endParaRPr>
          </a:p>
          <a:p>
            <a:pPr>
              <a:buFont typeface="Arial"/>
              <a:buChar char="•"/>
            </a:pPr>
            <a:r>
              <a:rPr lang="en-US" sz="1200" kern="1200" dirty="0" smtClean="0">
                <a:solidFill>
                  <a:schemeClr val="tx1"/>
                </a:solidFill>
                <a:latin typeface="+mn-lt"/>
                <a:ea typeface="+mn-ea"/>
                <a:cs typeface="+mn-cs"/>
              </a:rPr>
              <a:t>Most hospitals require the certification but it is not required for licensure.</a:t>
            </a:r>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Comments:</a:t>
            </a:r>
          </a:p>
          <a:p>
            <a:pPr>
              <a:buFont typeface="Arial"/>
              <a:buChar char="•"/>
            </a:pPr>
            <a:r>
              <a:rPr lang="en-US" dirty="0" smtClean="0"/>
              <a:t>As</a:t>
            </a:r>
            <a:r>
              <a:rPr lang="en-US" baseline="0" dirty="0" smtClean="0"/>
              <a:t> of 2012, NYS has licensed more than 1000 midwives – more than any other state. (Personal correspondence with NYS DOE 6/6/14 –</a:t>
            </a:r>
            <a:r>
              <a:rPr lang="en-US" baseline="0" dirty="0" err="1" smtClean="0"/>
              <a:t>dplsdsu@mail.nysed.gov</a:t>
            </a:r>
            <a:r>
              <a:rPr lang="en-US" baseline="0" dirty="0" smtClean="0"/>
              <a:t>)</a:t>
            </a:r>
          </a:p>
          <a:p>
            <a:pPr>
              <a:buFont typeface="Arial"/>
              <a:buChar char="•"/>
            </a:pPr>
            <a:r>
              <a:rPr lang="en-US" baseline="0" dirty="0" smtClean="0"/>
              <a:t>License requirements:</a:t>
            </a:r>
          </a:p>
          <a:p>
            <a:r>
              <a:rPr lang="en-US" baseline="0" dirty="0" smtClean="0"/>
              <a:t>-master’s degree</a:t>
            </a:r>
          </a:p>
          <a:p>
            <a:r>
              <a:rPr lang="en-US" baseline="0" dirty="0" smtClean="0"/>
              <a:t>-training in pharmacology and primary care</a:t>
            </a:r>
          </a:p>
          <a:p>
            <a:r>
              <a:rPr lang="en-US" baseline="0" dirty="0" smtClean="0"/>
              <a:t>-passing AMCB certification exam</a:t>
            </a:r>
          </a:p>
          <a:p>
            <a:pPr>
              <a:buFont typeface="Arial"/>
              <a:buChar char="•"/>
            </a:pPr>
            <a:r>
              <a:rPr lang="en-US" baseline="0" dirty="0" smtClean="0"/>
              <a:t>The Board of Regents and the State Education Department oversee licensure &amp; practice of midwifery in NYS – along with 49 other licensed health/business/design professions.</a:t>
            </a:r>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Comments:</a:t>
            </a:r>
          </a:p>
          <a:p>
            <a:pPr>
              <a:buFont typeface="Arial"/>
              <a:buChar char="•"/>
            </a:pPr>
            <a:r>
              <a:rPr lang="en-US" baseline="0" dirty="0" smtClean="0"/>
              <a:t>MMA removed WPA </a:t>
            </a:r>
            <a:r>
              <a:rPr lang="en-US" sz="1200" b="0" dirty="0" smtClean="0">
                <a:effectLst/>
              </a:rPr>
              <a:t>between midwives and physicians as a precondition to practice or reimbursement.</a:t>
            </a:r>
            <a:r>
              <a:rPr lang="en-US" sz="1200" b="0" baseline="0" dirty="0" smtClean="0">
                <a:effectLst/>
              </a:rPr>
              <a:t> </a:t>
            </a:r>
          </a:p>
          <a:p>
            <a:pPr>
              <a:buFont typeface="Arial"/>
              <a:buChar char="•"/>
            </a:pPr>
            <a:r>
              <a:rPr lang="en-US" sz="1200" b="0" baseline="0" dirty="0" smtClean="0">
                <a:effectLst/>
              </a:rPr>
              <a:t>This </a:t>
            </a:r>
            <a:r>
              <a:rPr lang="en-US" baseline="0" dirty="0" smtClean="0"/>
              <a:t>ensures seamless access to care for women and families while protecting physicians working with midwives from undue exposure to liability.</a:t>
            </a:r>
          </a:p>
          <a:p>
            <a:pPr>
              <a:buFont typeface="Arial"/>
              <a:buChar char="•"/>
            </a:pPr>
            <a:r>
              <a:rPr lang="en-US" dirty="0" smtClean="0"/>
              <a:t>NYS law requires all insurance companies under the jurisdiction of the NYS insurance department or the NYS Office of Managed Care to include midwifery services for the provision of maternity care. (</a:t>
            </a:r>
            <a:r>
              <a:rPr lang="en-US" b="0" dirty="0" smtClean="0"/>
              <a:t>NYS Insurance Law – section 4303(c)</a:t>
            </a:r>
          </a:p>
          <a:p>
            <a:pPr>
              <a:buFont typeface="Arial"/>
              <a:buChar char="•"/>
            </a:pPr>
            <a:r>
              <a:rPr lang="en-US" dirty="0" smtClean="0"/>
              <a:t>If an insurance company does not include licensed midwives in their provider network, they must reimburse for maternity services provided by a licensed midwife even if there is no out-of-network provision.</a:t>
            </a:r>
          </a:p>
          <a:p>
            <a:pPr>
              <a:buFont typeface="Arial"/>
              <a:buChar char="•"/>
            </a:pPr>
            <a:r>
              <a:rPr lang="en-US" dirty="0" smtClean="0"/>
              <a:t>ERISA is a federal law that exempts self-funded health and other benefit plans (employer and union) from state jurisdiction. These plans are governed by the U.S. Department of Labor.</a:t>
            </a:r>
          </a:p>
          <a:p>
            <a:pPr>
              <a:buFont typeface="Arial"/>
              <a:buChar char="•"/>
            </a:pPr>
            <a:r>
              <a:rPr lang="en-US" dirty="0" smtClean="0"/>
              <a:t>Medicare and Medicaid both provide coverage for midwifery services.</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F9760A-1AED-4E45-A51D-2CFDFD0227C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Comments:</a:t>
            </a:r>
          </a:p>
          <a:p>
            <a:pPr>
              <a:buFont typeface="Arial"/>
              <a:buChar char="•"/>
            </a:pPr>
            <a:r>
              <a:rPr lang="en-US" dirty="0" smtClean="0"/>
              <a:t>Collaboration = “to labor together”</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t>Picture is of Ob/</a:t>
            </a:r>
            <a:r>
              <a:rPr lang="en-US" dirty="0" err="1" smtClean="0"/>
              <a:t>Gyn</a:t>
            </a:r>
            <a:r>
              <a:rPr lang="en-US" dirty="0" smtClean="0"/>
              <a:t> Ellen </a:t>
            </a:r>
            <a:r>
              <a:rPr lang="en-US" dirty="0" err="1" smtClean="0"/>
              <a:t>Biggers</a:t>
            </a:r>
            <a:r>
              <a:rPr lang="en-US" dirty="0" smtClean="0"/>
              <a:t> receiving an award from NYSALM President Pat </a:t>
            </a:r>
            <a:r>
              <a:rPr lang="en-US" dirty="0" err="1" smtClean="0"/>
              <a:t>Burkhardt</a:t>
            </a:r>
            <a:r>
              <a:rPr lang="en-US" baseline="0" dirty="0" smtClean="0"/>
              <a:t> for her work on collaborative relationships between midwives and MDs</a:t>
            </a:r>
            <a:endParaRPr lang="en-US" dirty="0" smtClean="0"/>
          </a:p>
          <a:p>
            <a:pPr>
              <a:buFont typeface="Arial"/>
              <a:buChar char="•"/>
            </a:pPr>
            <a:r>
              <a:rPr lang="en-US" dirty="0" smtClean="0"/>
              <a:t>Midwifery professional expectations include assessment of when a patient’s needs fall outside</a:t>
            </a:r>
            <a:r>
              <a:rPr lang="en-US" baseline="0" dirty="0" smtClean="0"/>
              <a:t> our scope of practice, in which case we consult, collaborate, or refer just as all health professionals do.</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t>Patients in collaborative practices obtain appointments more quickly, spend more time with providers, and receive more health information.</a:t>
            </a:r>
            <a:endParaRPr lang="en-US" baseline="0" dirty="0" smtClean="0"/>
          </a:p>
          <a:p>
            <a:pPr>
              <a:buFont typeface="Arial"/>
              <a:buChar char="•"/>
            </a:pPr>
            <a:r>
              <a:rPr lang="en-US" baseline="0" dirty="0" smtClean="0"/>
              <a:t>Possible collaborators include: other midwives, licensed physicians of any specialty, pediatricians, neonatologists, family practice physicians, anesthesiologists, psychiatrists, radiologists, primary care providers, nutritionists, social workers, chiropractors, acupuncturists, physical therapists, nurse practitioners.</a:t>
            </a:r>
          </a:p>
          <a:p>
            <a:pPr>
              <a:buFont typeface="Arial"/>
              <a:buChar char="•"/>
            </a:pPr>
            <a:r>
              <a:rPr lang="en-US" baseline="0" dirty="0" smtClean="0"/>
              <a:t>Midwives maintain documentation of collaborative relationship, for example:</a:t>
            </a:r>
          </a:p>
          <a:p>
            <a:r>
              <a:rPr lang="en-US" baseline="0" dirty="0" smtClean="0"/>
              <a:t>	-charting when midwives communicate with collaborators</a:t>
            </a:r>
          </a:p>
          <a:p>
            <a:r>
              <a:rPr lang="en-US" baseline="0" dirty="0" smtClean="0"/>
              <a:t>	-providing patients with educational documents that include the plan for emergency medical/gynecologic/obstetrical care</a:t>
            </a:r>
          </a:p>
          <a:p>
            <a:r>
              <a:rPr lang="en-US" baseline="0" dirty="0" smtClean="0"/>
              <a:t>	-documented mechanisms for patient transfer (when midwives work out of the hospital)</a:t>
            </a:r>
          </a:p>
          <a:p>
            <a:endParaRPr lang="en-US" baseline="0" dirty="0" smtClean="0"/>
          </a:p>
          <a:p>
            <a:r>
              <a:rPr lang="en-US" b="1" baseline="0" dirty="0" smtClean="0"/>
              <a:t>Source:</a:t>
            </a:r>
            <a:r>
              <a:rPr lang="en-US" baseline="0" dirty="0" smtClean="0"/>
              <a:t> </a:t>
            </a:r>
          </a:p>
          <a:p>
            <a:r>
              <a:rPr lang="en-US" baseline="0" dirty="0" smtClean="0"/>
              <a:t>1. Jackson 2003, Hankins 1996 via ACNM Pearls</a:t>
            </a:r>
          </a:p>
        </p:txBody>
      </p:sp>
      <p:sp>
        <p:nvSpPr>
          <p:cNvPr id="4" name="Slide Number Placeholder 3"/>
          <p:cNvSpPr>
            <a:spLocks noGrp="1"/>
          </p:cNvSpPr>
          <p:nvPr>
            <p:ph type="sldNum" sz="quarter" idx="10"/>
          </p:nvPr>
        </p:nvSpPr>
        <p:spPr/>
        <p:txBody>
          <a:bodyPr/>
          <a:lstStyle/>
          <a:p>
            <a:fld id="{B0F9760A-1AED-4E45-A51D-2CFDFD0227C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effectLst/>
                <a:latin typeface="+mn-lt"/>
                <a:ea typeface="+mn-ea"/>
                <a:cs typeface="+mn-cs"/>
              </a:rPr>
              <a:t>Comments: </a:t>
            </a:r>
            <a:r>
              <a:rPr lang="en-US" sz="1200" b="0" u="none" kern="1200" baseline="0" dirty="0" smtClean="0">
                <a:solidFill>
                  <a:schemeClr val="tx1"/>
                </a:solidFill>
                <a:effectLst/>
                <a:latin typeface="+mn-lt"/>
                <a:ea typeface="+mn-ea"/>
                <a:cs typeface="+mn-cs"/>
              </a:rPr>
              <a:t>This mirrors the U.S. overall.</a:t>
            </a:r>
            <a:endParaRPr lang="en-US" sz="1200" b="1"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effectLst/>
                <a:latin typeface="+mn-lt"/>
                <a:ea typeface="+mn-ea"/>
                <a:cs typeface="+mn-cs"/>
              </a:rPr>
              <a:t>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1. </a:t>
            </a:r>
            <a:r>
              <a:rPr lang="en-US" sz="1200" kern="1200" baseline="0" dirty="0" smtClean="0">
                <a:solidFill>
                  <a:schemeClr val="tx1"/>
                </a:solidFill>
                <a:effectLst/>
                <a:latin typeface="+mn-lt"/>
                <a:ea typeface="+mn-ea"/>
                <a:cs typeface="+mn-cs"/>
              </a:rPr>
              <a:t>Commonwealth Fund. http://www.commonwealthfund.org/~/media/Files/Publications/Issue%20Brief/2012/May/1595_Squires_explaining_high_hlt_care_spending_intl_brief.pdf</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ACNM, “Midwifery: Evidence-Based Practice,” April 2012: http://www.midwife.org/ACNM/files/ccLibraryFiles/Filename/000000002128/Midwifery%20Evidence-based%20Practice%20Issue%20Brief%20FINALMAY%202012.pdf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Childbirth Connection, Average Facility Labor and Birth Charge by Site and Method of Birth, New York, 2008-2010 http://</a:t>
            </a:r>
            <a:r>
              <a:rPr lang="en-US" baseline="0" dirty="0" err="1" smtClean="0"/>
              <a:t>transform.childbirthconnection.org</a:t>
            </a:r>
            <a:r>
              <a:rPr lang="en-US" baseline="0" dirty="0" smtClean="0"/>
              <a:t>/</a:t>
            </a:r>
            <a:r>
              <a:rPr lang="en-US" baseline="0" dirty="0" err="1" smtClean="0"/>
              <a:t>wp</a:t>
            </a:r>
            <a:r>
              <a:rPr lang="en-US" baseline="0" dirty="0" smtClean="0"/>
              <a:t>-content/uploads/2012/05/New-</a:t>
            </a:r>
            <a:r>
              <a:rPr lang="en-US" baseline="0" dirty="0" err="1" smtClean="0"/>
              <a:t>York.pdf</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 Bending the Health Care Curve Cost in NY State, NY State Health Foundation http://</a:t>
            </a:r>
            <a:r>
              <a:rPr lang="en-US" baseline="0" dirty="0" err="1" smtClean="0"/>
              <a:t>www.lewin.com</a:t>
            </a:r>
            <a:r>
              <a:rPr lang="en-US" baseline="0" dirty="0" smtClean="0"/>
              <a:t>/~/media/</a:t>
            </a:r>
            <a:r>
              <a:rPr lang="en-US" baseline="0" dirty="0" err="1" smtClean="0"/>
              <a:t>Lewin</a:t>
            </a:r>
            <a:r>
              <a:rPr lang="en-US" baseline="0" dirty="0" smtClean="0"/>
              <a:t>/</a:t>
            </a:r>
            <a:r>
              <a:rPr lang="en-US" baseline="0" dirty="0" err="1" smtClean="0"/>
              <a:t>Site_Sections</a:t>
            </a:r>
            <a:r>
              <a:rPr lang="en-US" baseline="0" dirty="0" smtClean="0"/>
              <a:t>/Publications/</a:t>
            </a:r>
            <a:r>
              <a:rPr lang="en-US" baseline="0" dirty="0" err="1" smtClean="0"/>
              <a:t>NYSHealthBendingtheCurve.pdf</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effectLst/>
              </a:rPr>
              <a:t>Comments: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0" dirty="0" smtClean="0">
                <a:effectLst/>
              </a:rPr>
              <a:t>Bullet point 1: Maternal mortality national rate was 21/100,000 births in 2010; compare to  6/100,000 in the Netherlands and 12/100,000 in Canada and United Kingdom </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Bullet</a:t>
            </a:r>
            <a:r>
              <a:rPr lang="en-US" sz="1200" baseline="0" dirty="0" smtClean="0"/>
              <a:t> point 2: </a:t>
            </a:r>
            <a:r>
              <a:rPr lang="en-US" sz="1200" dirty="0" smtClean="0"/>
              <a:t>Infant mortality: United States ranks 34</a:t>
            </a:r>
            <a:r>
              <a:rPr lang="en-US" sz="1200" baseline="30000" dirty="0" smtClean="0"/>
              <a:t>th</a:t>
            </a:r>
            <a:r>
              <a:rPr lang="en-US" sz="1200" dirty="0" smtClean="0"/>
              <a:t> internationally, just below nations such as Cyprus, Croatia, and Cuba</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Bullet point 3: Nationally,</a:t>
            </a:r>
            <a:r>
              <a:rPr lang="en-US" sz="1200" baseline="0" dirty="0" smtClean="0"/>
              <a:t> p</a:t>
            </a:r>
            <a:r>
              <a:rPr lang="en-US" sz="1200" dirty="0" smtClean="0"/>
              <a:t>reterm birth increased from 0.6% in 1990 to 11.5% in 2012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Bullet</a:t>
            </a:r>
            <a:r>
              <a:rPr lang="en-US" baseline="0" dirty="0" smtClean="0"/>
              <a:t> point 4: </a:t>
            </a:r>
            <a:r>
              <a:rPr lang="en-US" sz="1200" baseline="0" dirty="0" smtClean="0"/>
              <a:t>Nationally, t</a:t>
            </a:r>
            <a:r>
              <a:rPr lang="en-US" sz="1200" dirty="0" smtClean="0"/>
              <a:t>he number of low birth weight infants increased from 6.7% in 1984 to 8.2% in 2009</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700" dirty="0" smtClean="0"/>
              <a:t>Infants delivered preterm and/or at low </a:t>
            </a:r>
            <a:r>
              <a:rPr lang="en-US" sz="2700" dirty="0" err="1" smtClean="0"/>
              <a:t>birthweight</a:t>
            </a:r>
            <a:r>
              <a:rPr lang="en-US" sz="2700" dirty="0" smtClean="0"/>
              <a:t> are not only at greatest risk of dying before their first birthday, but also a host of health and developmental problems over the course of their lifetimes</a:t>
            </a:r>
            <a:endParaRPr lang="en-US" sz="2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Sources:</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1. “Maternal Mortality for 181 countries , 1980-2001: a systematic analysis of progress towards Millennium Development Goal 5.”  The Lancet 2010</a:t>
            </a:r>
            <a:r>
              <a:rPr lang="en-US" dirty="0" smtClean="0"/>
              <a:t>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2.</a:t>
            </a:r>
            <a:r>
              <a:rPr lang="en-US" baseline="0" dirty="0" smtClean="0"/>
              <a:t> </a:t>
            </a:r>
            <a:r>
              <a:rPr lang="en-US" dirty="0" smtClean="0"/>
              <a:t>World Bank via estimates gathered by</a:t>
            </a:r>
            <a:r>
              <a:rPr lang="en-US" baseline="0" dirty="0" smtClean="0"/>
              <a:t> the WHO, UNICEP, UNFPA, and the World Bank</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3. NYS Department of Health, 2012</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4. </a:t>
            </a:r>
            <a:r>
              <a:rPr lang="en-US" dirty="0" smtClean="0"/>
              <a:t>Center for Research and Policy in the Public Interest (published by The New York Women’s Foundation),</a:t>
            </a:r>
            <a:r>
              <a:rPr lang="en-US" baseline="0" dirty="0" smtClean="0"/>
              <a:t> 2013 - http://www.nywf.org/wp-content/uploads/2013/04/New-York-Womens-Foundation-Report.pdf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5. </a:t>
            </a:r>
            <a:r>
              <a:rPr lang="en-US" dirty="0" err="1" smtClean="0"/>
              <a:t>Martiniano</a:t>
            </a:r>
            <a:r>
              <a:rPr lang="en-US" dirty="0" smtClean="0"/>
              <a:t> R, </a:t>
            </a:r>
            <a:r>
              <a:rPr lang="en-US" dirty="0" err="1" smtClean="0"/>
              <a:t>Siwach</a:t>
            </a:r>
            <a:r>
              <a:rPr lang="en-US" dirty="0" smtClean="0"/>
              <a:t> G, </a:t>
            </a:r>
            <a:r>
              <a:rPr lang="en-US" dirty="0" err="1" smtClean="0"/>
              <a:t>Krohl</a:t>
            </a:r>
            <a:r>
              <a:rPr lang="en-US" dirty="0" smtClean="0"/>
              <a:t> D, and Smith L. </a:t>
            </a:r>
            <a:r>
              <a:rPr lang="en-US" i="1" dirty="0" smtClean="0"/>
              <a:t>New</a:t>
            </a:r>
            <a:r>
              <a:rPr lang="en-US" i="1" baseline="0" dirty="0" smtClean="0"/>
              <a:t> York State Health Workforce Planning Data Guide 2013.</a:t>
            </a:r>
            <a:r>
              <a:rPr lang="en-US" i="0" baseline="0" dirty="0" smtClean="0"/>
              <a:t> Rensselaer, NY: Center for Health Workforce Studies, September 2013. http://</a:t>
            </a:r>
            <a:r>
              <a:rPr lang="en-US" i="0" baseline="0" dirty="0" err="1" smtClean="0"/>
              <a:t>chws.albany.edu</a:t>
            </a:r>
            <a:r>
              <a:rPr lang="en-US" i="0" baseline="0" dirty="0" smtClean="0"/>
              <a:t>/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i="0" kern="1200" baseline="0" dirty="0" smtClean="0">
                <a:solidFill>
                  <a:schemeClr val="tx1"/>
                </a:solidFill>
                <a:effectLst/>
                <a:latin typeface="+mn-lt"/>
                <a:ea typeface="+mn-ea"/>
                <a:cs typeface="+mn-cs"/>
              </a:rPr>
              <a:t>6. </a:t>
            </a:r>
            <a:r>
              <a:rPr lang="en-US" sz="1200" kern="1200" dirty="0" smtClean="0">
                <a:solidFill>
                  <a:schemeClr val="tx1"/>
                </a:solidFill>
                <a:effectLst/>
                <a:latin typeface="+mn-lt"/>
                <a:ea typeface="+mn-ea"/>
                <a:cs typeface="+mn-cs"/>
              </a:rPr>
              <a:t>United Nations Department of Economic and Social Affairs, Population Division. 2011</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National Center</a:t>
            </a:r>
            <a:r>
              <a:rPr lang="en-US" sz="1200" kern="1200" baseline="0" dirty="0" smtClean="0">
                <a:solidFill>
                  <a:schemeClr val="tx1"/>
                </a:solidFill>
                <a:effectLst/>
                <a:latin typeface="+mn-lt"/>
                <a:ea typeface="+mn-ea"/>
                <a:cs typeface="+mn-cs"/>
              </a:rPr>
              <a:t> for Health Statistics   http://</a:t>
            </a:r>
            <a:r>
              <a:rPr lang="en-US" sz="1200" kern="1200" baseline="0" dirty="0" err="1" smtClean="0">
                <a:solidFill>
                  <a:schemeClr val="tx1"/>
                </a:solidFill>
                <a:effectLst/>
                <a:latin typeface="+mn-lt"/>
                <a:ea typeface="+mn-ea"/>
                <a:cs typeface="+mn-cs"/>
              </a:rPr>
              <a:t>www.cdc.gov/nchs</a:t>
            </a:r>
            <a:r>
              <a:rPr lang="en-US" sz="1200" kern="1200" baseline="0" dirty="0" smtClean="0">
                <a:solidFill>
                  <a:schemeClr val="tx1"/>
                </a:solidFill>
                <a:effectLst/>
                <a:latin typeface="+mn-lt"/>
                <a:ea typeface="+mn-ea"/>
                <a:cs typeface="+mn-cs"/>
              </a:rPr>
              <a:t>/</a:t>
            </a:r>
          </a:p>
          <a:p>
            <a:endParaRPr lang="en-US" dirty="0" smtClean="0"/>
          </a:p>
          <a:p>
            <a:pPr>
              <a:buFont typeface="Arial"/>
              <a:buChar cha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a:buFont typeface="Arial"/>
              <a:buChar char="•"/>
            </a:pPr>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19</a:t>
            </a:fld>
            <a:endParaRPr lang="en-US"/>
          </a:p>
        </p:txBody>
      </p:sp>
    </p:spTree>
    <p:extLst>
      <p:ext uri="{BB962C8B-B14F-4D97-AF65-F5344CB8AC3E}">
        <p14:creationId xmlns:p14="http://schemas.microsoft.com/office/powerpoint/2010/main" val="354920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Comments: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NYSALM is a group</a:t>
            </a:r>
            <a:r>
              <a:rPr lang="en-US" sz="1200" kern="1200" dirty="0" smtClean="0">
                <a:solidFill>
                  <a:schemeClr val="tx1"/>
                </a:solidFill>
                <a:latin typeface="+mn-lt"/>
                <a:ea typeface="+mn-ea"/>
                <a:cs typeface="+mn-cs"/>
              </a:rPr>
              <a:t> of practicing Licensed Midwives from around</a:t>
            </a:r>
            <a:r>
              <a:rPr lang="en-US" sz="1200" kern="1200" baseline="0" dirty="0" smtClean="0">
                <a:solidFill>
                  <a:schemeClr val="tx1"/>
                </a:solidFill>
                <a:latin typeface="+mn-lt"/>
                <a:ea typeface="+mn-ea"/>
                <a:cs typeface="+mn-cs"/>
              </a:rPr>
              <a:t> NY State w</a:t>
            </a:r>
            <a:r>
              <a:rPr lang="en-US" sz="1200" kern="1200" dirty="0" smtClean="0">
                <a:solidFill>
                  <a:schemeClr val="tx1"/>
                </a:solidFill>
                <a:latin typeface="+mn-lt"/>
                <a:ea typeface="+mn-ea"/>
                <a:cs typeface="+mn-cs"/>
              </a:rPr>
              <a:t>ho came together in 2000 and</a:t>
            </a:r>
            <a:r>
              <a:rPr lang="en-US" sz="1200" kern="1200" baseline="0" dirty="0" smtClean="0">
                <a:solidFill>
                  <a:schemeClr val="tx1"/>
                </a:solidFill>
                <a:latin typeface="+mn-lt"/>
                <a:ea typeface="+mn-ea"/>
                <a:cs typeface="+mn-cs"/>
              </a:rPr>
              <a:t> created an </a:t>
            </a:r>
            <a:r>
              <a:rPr lang="en-US" sz="1200" kern="1200" dirty="0" smtClean="0">
                <a:solidFill>
                  <a:schemeClr val="tx1"/>
                </a:solidFill>
                <a:latin typeface="+mn-lt"/>
                <a:ea typeface="+mn-ea"/>
                <a:cs typeface="+mn-cs"/>
              </a:rPr>
              <a:t>organization that would meet the needs of midwives providing</a:t>
            </a:r>
            <a:r>
              <a:rPr lang="en-US" sz="1200" kern="1200" baseline="0" dirty="0" smtClean="0">
                <a:solidFill>
                  <a:schemeClr val="tx1"/>
                </a:solidFill>
                <a:latin typeface="+mn-lt"/>
                <a:ea typeface="+mn-ea"/>
                <a:cs typeface="+mn-cs"/>
              </a:rPr>
              <a:t> care </a:t>
            </a:r>
            <a:r>
              <a:rPr lang="en-US" sz="1200" kern="1200" dirty="0" smtClean="0">
                <a:solidFill>
                  <a:schemeClr val="tx1"/>
                </a:solidFill>
                <a:latin typeface="+mn-lt"/>
                <a:ea typeface="+mn-ea"/>
                <a:cs typeface="+mn-cs"/>
              </a:rPr>
              <a:t>in each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type of practice setting.</a:t>
            </a:r>
            <a:r>
              <a:rPr lang="en-US" sz="1200" kern="1200" baseline="0" dirty="0" smtClean="0">
                <a:solidFill>
                  <a:schemeClr val="tx1"/>
                </a:solidFill>
                <a:latin typeface="+mn-lt"/>
                <a:ea typeface="+mn-ea"/>
                <a:cs typeface="+mn-cs"/>
              </a:rPr>
              <a:t> The goal was </a:t>
            </a:r>
            <a:r>
              <a:rPr lang="en-US" sz="1200" kern="1200" dirty="0" smtClean="0">
                <a:solidFill>
                  <a:schemeClr val="tx1"/>
                </a:solidFill>
                <a:latin typeface="+mn-lt"/>
                <a:ea typeface="+mn-ea"/>
                <a:cs typeface="+mn-cs"/>
              </a:rPr>
              <a:t>to create an organization that could speak with one voice to legislators,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insurers, and other healthcare organizations of professionals</a:t>
            </a:r>
            <a:r>
              <a:rPr lang="en-US" sz="1200" kern="1200" baseline="0" dirty="0" smtClean="0">
                <a:solidFill>
                  <a:schemeClr val="tx1"/>
                </a:solidFill>
                <a:latin typeface="+mn-lt"/>
                <a:ea typeface="+mn-ea"/>
                <a:cs typeface="+mn-cs"/>
              </a:rPr>
              <a:t> to create collaborative relationships intended to improve the health of women, families, and the state through improving access to midwifery services. </a:t>
            </a:r>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1" baseline="0" dirty="0" smtClean="0"/>
              <a:t>Comments:</a:t>
            </a:r>
          </a:p>
          <a:p>
            <a:pPr marL="228600" indent="-228600">
              <a:buNone/>
            </a:pPr>
            <a:endParaRPr lang="en-US" b="1" baseline="0" dirty="0" smtClean="0"/>
          </a:p>
          <a:p>
            <a:pPr marL="228600" indent="-228600">
              <a:buAutoNum type="arabicPeriod"/>
            </a:pPr>
            <a:r>
              <a:rPr lang="en-US" baseline="0" dirty="0" smtClean="0"/>
              <a:t>TRUE</a:t>
            </a:r>
            <a:r>
              <a:rPr lang="en-US" dirty="0" smtClean="0"/>
              <a:t>.</a:t>
            </a:r>
            <a:r>
              <a:rPr lang="en-US" baseline="0" dirty="0" smtClean="0"/>
              <a:t> </a:t>
            </a:r>
            <a:r>
              <a:rPr lang="en-US" sz="1200" kern="1200" baseline="0" dirty="0" smtClean="0">
                <a:solidFill>
                  <a:schemeClr val="tx1"/>
                </a:solidFill>
                <a:latin typeface="+mn-lt"/>
                <a:ea typeface="+mn-ea"/>
                <a:cs typeface="+mn-cs"/>
              </a:rPr>
              <a:t>In NY State most LM’s attend births in hospitals as most babies are born in hospitals. However, many LM’s attend births in birth centers and in client homes. Midwives are broadly integrated into the healthcare delivery system.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FALSE. Midwives and Doulas have different roles in obstetric care. Midwives are licensed healthcare providers that are state regulated. Doulas are support personnel that provide emotional support during the childbearing cycle. Doulas are not licensed or regulated by the state and therefore cannot engage in direct patient care. </a:t>
            </a:r>
          </a:p>
          <a:p>
            <a:pPr marL="228600" indent="-228600">
              <a:buAutoNum type="arabicPeriod"/>
            </a:pPr>
            <a:endParaRPr lang="en-US" baseline="0" dirty="0" smtClean="0"/>
          </a:p>
          <a:p>
            <a:r>
              <a:rPr lang="en-US" baseline="0" dirty="0" smtClean="0"/>
              <a:t>3. TRUE. In NY State, LM’s have full prescriptive authority which means they have the ability to </a:t>
            </a:r>
            <a:r>
              <a:rPr lang="en-US" sz="1200" kern="1200" baseline="0" dirty="0" smtClean="0">
                <a:solidFill>
                  <a:schemeClr val="tx1"/>
                </a:solidFill>
                <a:latin typeface="+mn-lt"/>
                <a:ea typeface="+mn-ea"/>
                <a:cs typeface="+mn-cs"/>
              </a:rPr>
              <a:t>prescribe both controlled and non-controlled medications including birth control, pain management medications and labor induction agents. In addition, LM’s have the ability to independently prescribe and administer immunizing agents, laboratory tests, and other screening and diagnostic tests. </a:t>
            </a:r>
          </a:p>
          <a:p>
            <a:endParaRPr lang="en-US" baseline="0" dirty="0" smtClean="0"/>
          </a:p>
          <a:p>
            <a:r>
              <a:rPr lang="en-US" baseline="0" dirty="0" smtClean="0"/>
              <a:t>4. TRUE. </a:t>
            </a:r>
            <a:r>
              <a:rPr lang="en-US" sz="1200" kern="1200" baseline="0" dirty="0" smtClean="0">
                <a:solidFill>
                  <a:schemeClr val="tx1"/>
                </a:solidFill>
                <a:latin typeface="+mn-lt"/>
                <a:ea typeface="+mn-ea"/>
                <a:cs typeface="+mn-cs"/>
              </a:rPr>
              <a:t>Midwives are licensed independent health care providers that carry malpractice insurance. Many LM’s have independent admitting and discharge privileges in hospitals. LM’s are not supervised by physicians.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5. FALSE. Midwives provide full scope primary care for women during the life course. In addition to maternity care, midwives provide gynecologic care (adolescence through menopause), family planning, primary care, and newborn care. </a:t>
            </a:r>
            <a:r>
              <a:rPr lang="en-US" sz="1200" kern="1200" baseline="0" dirty="0" smtClean="0">
                <a:solidFill>
                  <a:srgbClr val="C00000"/>
                </a:solidFill>
                <a:latin typeface="+mn-lt"/>
                <a:ea typeface="+mn-ea"/>
                <a:cs typeface="+mn-cs"/>
              </a:rPr>
              <a:t>NY State requires health care insurance plans and Medicaid to cover midwifery care services.</a:t>
            </a:r>
          </a:p>
          <a:p>
            <a:endParaRPr lang="en-US" sz="1200" kern="1200" baseline="0" dirty="0" smtClean="0">
              <a:solidFill>
                <a:schemeClr val="bg1"/>
              </a:solidFill>
              <a:latin typeface="+mn-lt"/>
              <a:ea typeface="+mn-ea"/>
              <a:cs typeface="+mn-cs"/>
            </a:endParaRPr>
          </a:p>
          <a:p>
            <a:r>
              <a:rPr lang="en-US" sz="1200" kern="1200" baseline="0" dirty="0" smtClean="0">
                <a:solidFill>
                  <a:schemeClr val="tx1"/>
                </a:solidFill>
                <a:latin typeface="+mn-lt"/>
                <a:ea typeface="+mn-ea"/>
                <a:cs typeface="+mn-cs"/>
              </a:rPr>
              <a:t>6. FALSE. NY State law does not require nursing degree or licensure to practice as a midwife. Many midwives in New York State have backgrounds in other fields, for example </a:t>
            </a:r>
            <a:r>
              <a:rPr lang="en-US" sz="1200" kern="1200" baseline="0" dirty="0" err="1" smtClean="0">
                <a:solidFill>
                  <a:schemeClr val="tx1"/>
                </a:solidFill>
                <a:latin typeface="+mn-lt"/>
                <a:ea typeface="+mn-ea"/>
                <a:cs typeface="+mn-cs"/>
              </a:rPr>
              <a:t>PAs</a:t>
            </a:r>
            <a:r>
              <a:rPr lang="en-US" sz="1200" kern="1200" baseline="0" dirty="0" smtClean="0">
                <a:solidFill>
                  <a:schemeClr val="tx1"/>
                </a:solidFill>
                <a:latin typeface="+mn-lt"/>
                <a:ea typeface="+mn-ea"/>
                <a:cs typeface="+mn-cs"/>
              </a:rPr>
              <a:t>, nutritionists, massage therapists, etc.</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Source: </a:t>
            </a:r>
            <a:r>
              <a:rPr lang="en-US" sz="1200" u="sng" kern="1200" dirty="0" smtClean="0">
                <a:solidFill>
                  <a:schemeClr val="tx1"/>
                </a:solidFill>
                <a:latin typeface="+mn-lt"/>
                <a:ea typeface="+mn-ea"/>
                <a:cs typeface="+mn-cs"/>
                <a:hlinkClick r:id="rId3"/>
              </a:rPr>
              <a:t>http://www.op.nysed.gov/prof/midwife/midwifeqa.htm</a:t>
            </a:r>
            <a:r>
              <a:rPr lang="en-US" sz="1200" kern="120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Personalized care means:</a:t>
            </a:r>
          </a:p>
          <a:p>
            <a:pPr marL="0" marR="0" indent="0" algn="l" defTabSz="457200" rtl="0" eaLnBrk="1" fontAlgn="auto" latinLnBrk="0" hangingPunct="1">
              <a:lnSpc>
                <a:spcPct val="100000"/>
              </a:lnSpc>
              <a:spcBef>
                <a:spcPts val="0"/>
              </a:spcBef>
              <a:spcAft>
                <a:spcPts val="0"/>
              </a:spcAft>
              <a:buClrTx/>
              <a:buSzTx/>
              <a:buFont typeface="Wingdings" charset="2"/>
              <a:buChar char="ü"/>
              <a:tabLst/>
              <a:defRPr/>
            </a:pPr>
            <a:r>
              <a:rPr lang="en-US" sz="1200" dirty="0" smtClean="0"/>
              <a:t> </a:t>
            </a:r>
            <a:r>
              <a:rPr lang="en-US" dirty="0" smtClean="0"/>
              <a:t>Treating women as active partners in their own health care;</a:t>
            </a:r>
          </a:p>
          <a:p>
            <a:pPr algn="l">
              <a:buFont typeface="Wingdings" charset="2"/>
              <a:buChar char="ü"/>
            </a:pPr>
            <a:r>
              <a:rPr lang="en-US" sz="1200" dirty="0" smtClean="0"/>
              <a:t> Individualized education, counseling, and prenatal care;</a:t>
            </a:r>
          </a:p>
          <a:p>
            <a:pPr algn="l">
              <a:buFont typeface="Wingdings" charset="2"/>
              <a:buChar char="ü"/>
            </a:pPr>
            <a:r>
              <a:rPr lang="en-US" sz="1200" dirty="0" smtClean="0"/>
              <a:t> Hands-on assistance during labor and delivery;</a:t>
            </a:r>
          </a:p>
          <a:p>
            <a:pPr algn="l">
              <a:buFont typeface="Wingdings" charset="2"/>
              <a:buChar char="ü"/>
            </a:pPr>
            <a:r>
              <a:rPr lang="en-US" sz="1200" dirty="0" smtClean="0"/>
              <a:t> Postpartum support including breastfeeding.</a:t>
            </a:r>
          </a:p>
          <a:p>
            <a:pPr algn="l">
              <a:buFont typeface="Wingdings" charset="2"/>
              <a:buNone/>
            </a:pPr>
            <a:endParaRPr lang="en-US" sz="1200" dirty="0" smtClean="0"/>
          </a:p>
          <a:p>
            <a:r>
              <a:rPr lang="en-US" sz="1200" b="1" i="0" kern="1200" dirty="0" smtClean="0">
                <a:solidFill>
                  <a:schemeClr val="tx1"/>
                </a:solidFill>
                <a:latin typeface="+mn-lt"/>
                <a:ea typeface="+mn-ea"/>
                <a:cs typeface="+mn-cs"/>
              </a:rPr>
              <a:t>Evidence-based means:</a:t>
            </a:r>
          </a:p>
          <a:p>
            <a:pPr algn="l">
              <a:buFont typeface="Wingdings" charset="2"/>
              <a:buChar char="ü"/>
            </a:pPr>
            <a:r>
              <a:rPr lang="en-US" sz="1200" dirty="0" smtClean="0"/>
              <a:t> Appropriate use of technological interventions;</a:t>
            </a:r>
          </a:p>
          <a:p>
            <a:pPr algn="l">
              <a:buFont typeface="Wingdings" charset="2"/>
              <a:buChar char="ü"/>
            </a:pPr>
            <a:r>
              <a:rPr lang="en-US" sz="1200" dirty="0" smtClean="0"/>
              <a:t> Identification and referral of women who require medical attention.</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Sources:</a:t>
            </a:r>
            <a:r>
              <a:rPr lang="en-US" sz="1200" b="1" i="0" kern="1200" baseline="0" dirty="0" smtClean="0">
                <a:solidFill>
                  <a:schemeClr val="tx1"/>
                </a:solidFill>
                <a:latin typeface="+mn-lt"/>
                <a:ea typeface="+mn-ea"/>
                <a:cs typeface="+mn-cs"/>
              </a:rPr>
              <a:t> </a:t>
            </a:r>
          </a:p>
          <a:p>
            <a:pPr marL="228600" indent="-228600">
              <a:buFont typeface="Arial"/>
              <a:buAutoNum type="arabicPeriod"/>
            </a:pPr>
            <a:r>
              <a:rPr lang="en-US" sz="1200" i="0" u="sng" kern="1200" dirty="0" smtClean="0">
                <a:solidFill>
                  <a:schemeClr val="tx1"/>
                </a:solidFill>
                <a:latin typeface="+mn-lt"/>
                <a:ea typeface="+mn-ea"/>
                <a:cs typeface="+mn-cs"/>
                <a:hlinkClick r:id="rId3"/>
              </a:rPr>
              <a:t>http://cfmidwifery.org/mmoc/define.aspx</a:t>
            </a:r>
            <a:r>
              <a:rPr lang="en-US" sz="1200" i="0" u="sng"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Copyright (</a:t>
            </a:r>
            <a:r>
              <a:rPr lang="en-US" sz="1200" i="0" kern="1200" dirty="0" err="1" smtClean="0">
                <a:solidFill>
                  <a:schemeClr val="tx1"/>
                </a:solidFill>
                <a:latin typeface="+mn-lt"/>
                <a:ea typeface="+mn-ea"/>
                <a:cs typeface="+mn-cs"/>
              </a:rPr>
              <a:t>c</a:t>
            </a:r>
            <a:r>
              <a:rPr lang="en-US" sz="1200" i="0" kern="1200" dirty="0" smtClean="0">
                <a:solidFill>
                  <a:schemeClr val="tx1"/>
                </a:solidFill>
                <a:latin typeface="+mn-lt"/>
                <a:ea typeface="+mn-ea"/>
                <a:cs typeface="+mn-cs"/>
              </a:rPr>
              <a:t>) 1996-2008, Midwifery Task Force, Inc., All Rights Reserved.	</a:t>
            </a:r>
          </a:p>
          <a:p>
            <a:pPr marL="228600" marR="0" indent="-228600" algn="l" defTabSz="457200" rtl="0" eaLnBrk="1" fontAlgn="auto" latinLnBrk="0" hangingPunct="1">
              <a:lnSpc>
                <a:spcPct val="100000"/>
              </a:lnSpc>
              <a:spcBef>
                <a:spcPts val="0"/>
              </a:spcBef>
              <a:spcAft>
                <a:spcPts val="0"/>
              </a:spcAft>
              <a:buClrTx/>
              <a:buSzTx/>
              <a:buFont typeface="Arial"/>
              <a:buAutoNum type="arabicPeriod"/>
              <a:tabLst/>
              <a:defRPr/>
            </a:pPr>
            <a:r>
              <a:rPr lang="en-US" sz="1200" i="0" kern="1200" dirty="0" smtClean="0">
                <a:solidFill>
                  <a:schemeClr val="tx1"/>
                </a:solidFill>
                <a:latin typeface="+mn-lt"/>
                <a:ea typeface="+mn-ea"/>
                <a:cs typeface="+mn-cs"/>
              </a:rPr>
              <a:t>http://</a:t>
            </a:r>
            <a:r>
              <a:rPr lang="en-US" sz="1200" i="0" kern="1200" dirty="0" err="1" smtClean="0">
                <a:solidFill>
                  <a:schemeClr val="tx1"/>
                </a:solidFill>
                <a:latin typeface="+mn-lt"/>
                <a:ea typeface="+mn-ea"/>
                <a:cs typeface="+mn-cs"/>
              </a:rPr>
              <a:t>www.who.int/features/factfiles/midwifery/en</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t>
            </a:r>
          </a:p>
          <a:p>
            <a:pPr marL="228600" marR="0" indent="-228600" algn="l" defTabSz="457200" rtl="0" eaLnBrk="1" fontAlgn="auto" latinLnBrk="0" hangingPunct="1">
              <a:lnSpc>
                <a:spcPct val="100000"/>
              </a:lnSpc>
              <a:spcBef>
                <a:spcPts val="0"/>
              </a:spcBef>
              <a:spcAft>
                <a:spcPts val="0"/>
              </a:spcAft>
              <a:buClrTx/>
              <a:buSzTx/>
              <a:buFont typeface="Arial"/>
              <a:buAutoNum type="arabicPeriod"/>
              <a:tabLst/>
              <a:defRPr/>
            </a:pPr>
            <a:r>
              <a:rPr lang="en-US" sz="1200" i="0" kern="1200" baseline="0" dirty="0" err="1" smtClean="0">
                <a:solidFill>
                  <a:schemeClr val="tx1"/>
                </a:solidFill>
                <a:latin typeface="+mn-lt"/>
                <a:ea typeface="+mn-ea"/>
                <a:cs typeface="+mn-cs"/>
              </a:rPr>
              <a:t>www.birthtools.org</a:t>
            </a:r>
            <a:r>
              <a:rPr lang="en-US" sz="1200" i="0" kern="1200" baseline="0" dirty="0" smtClean="0">
                <a:solidFill>
                  <a:schemeClr val="tx1"/>
                </a:solidFill>
                <a:latin typeface="+mn-lt"/>
                <a:ea typeface="+mn-ea"/>
                <a:cs typeface="+mn-cs"/>
              </a:rPr>
              <a:t> </a:t>
            </a:r>
            <a:endParaRPr lang="en-US" sz="1200" i="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B0F9760A-1AED-4E45-A51D-2CFDFD0227C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baseline="0" dirty="0" smtClean="0"/>
              <a:t>Lily wrote Stacey for clarification about bullet point 1 on 8/22</a:t>
            </a:r>
          </a:p>
          <a:p>
            <a:endParaRPr lang="en-US" b="1" baseline="0" dirty="0" smtClean="0"/>
          </a:p>
          <a:p>
            <a:r>
              <a:rPr lang="en-US" b="1" baseline="0" dirty="0" smtClean="0"/>
              <a:t>Comments:</a:t>
            </a:r>
          </a:p>
          <a:p>
            <a:pPr>
              <a:buFont typeface="Arial"/>
              <a:buChar char="•"/>
            </a:pPr>
            <a:r>
              <a:rPr lang="en-US" baseline="0" dirty="0" smtClean="0"/>
              <a:t>The literature supports improved outcomes, costs, patient satisfaction and no increased risk to infants when patients are managed within a midwifery model. </a:t>
            </a:r>
          </a:p>
          <a:p>
            <a:pPr>
              <a:buFont typeface="Arial"/>
              <a:buChar char="•"/>
            </a:pPr>
            <a:r>
              <a:rPr lang="en-US" baseline="0" dirty="0" smtClean="0"/>
              <a:t>Midwives achieve these outcomes through time spent with patients on education including: risk reduction, prevention strategies, counseling, developing trust and improving communication. </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Midwives address patients as holistic beings body, mind and spirit- we often address nutrition, mental health issues and social issues that are important to maternal health.</a:t>
            </a:r>
          </a:p>
          <a:p>
            <a:pPr>
              <a:buFont typeface="Arial"/>
              <a:buChar char="•"/>
            </a:pPr>
            <a:r>
              <a:rPr lang="en-US" baseline="0" dirty="0" smtClean="0"/>
              <a:t>Midwifery care lowers c</a:t>
            </a:r>
            <a:r>
              <a:rPr lang="en-US" dirty="0" smtClean="0"/>
              <a:t>esarean sections (14% vs. national rate of 33% in 2011)</a:t>
            </a:r>
          </a:p>
          <a:p>
            <a:pPr>
              <a:buFont typeface="Arial"/>
              <a:buChar char="•"/>
            </a:pPr>
            <a:r>
              <a:rPr lang="en-US" dirty="0" smtClean="0"/>
              <a:t>Midwifer</a:t>
            </a:r>
            <a:r>
              <a:rPr lang="en-US" baseline="0" dirty="0" smtClean="0"/>
              <a:t>y care lowers p</a:t>
            </a:r>
            <a:r>
              <a:rPr lang="en-US" dirty="0" smtClean="0"/>
              <a:t>reterm delivery (2% vs. national rate of 12% in 2011)</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0" dirty="0" smtClean="0">
                <a:effectLst/>
              </a:rPr>
              <a:t>21% less likely to have a fetal loss before 24 weeks</a:t>
            </a:r>
            <a:endParaRPr lang="en-US" dirty="0" smtClean="0"/>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Vaginal birth is more cost-effective and uses fewer resources in general.</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Studies have shown that p</a:t>
            </a:r>
            <a:r>
              <a:rPr lang="en-US" dirty="0" smtClean="0"/>
              <a:t>atient satisfaction is</a:t>
            </a:r>
            <a:r>
              <a:rPr lang="en-US" baseline="0" dirty="0" smtClean="0"/>
              <a:t> higher with midwifery-managed or midwifery-based care in both a triage setting and through labor and delivery. </a:t>
            </a:r>
            <a:r>
              <a:rPr lang="en-US" dirty="0" smtClean="0"/>
              <a:t>The Affordable Care Act ties patient satisfaction survey scores to Medicaid/Medicare reimbursement.</a:t>
            </a:r>
            <a:endParaRPr lang="en-US" baseline="0" dirty="0" smtClean="0"/>
          </a:p>
          <a:p>
            <a:pPr>
              <a:buFont typeface="Arial"/>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dirty="0" smtClean="0"/>
              <a:t>“What works is not flashy, not expensive, but it’s human intensive.”</a:t>
            </a:r>
            <a:r>
              <a:rPr lang="en-US" sz="1200" baseline="0" dirty="0" smtClean="0"/>
              <a:t> - </a:t>
            </a:r>
            <a:r>
              <a:rPr lang="en-US" dirty="0" smtClean="0"/>
              <a:t>Heidi Rinehart, Amnesty International Interview 2008</a:t>
            </a:r>
          </a:p>
          <a:p>
            <a:endParaRPr lang="en-US" u="sng" dirty="0" smtClean="0"/>
          </a:p>
          <a:p>
            <a:r>
              <a:rPr lang="en-US" b="1" u="none" dirty="0" smtClean="0"/>
              <a:t>Sources:</a:t>
            </a:r>
          </a:p>
          <a:p>
            <a:r>
              <a:rPr lang="en-US" b="1" u="none" baseline="0" dirty="0" smtClean="0"/>
              <a:t>Medical outcomes:</a:t>
            </a:r>
          </a:p>
          <a:p>
            <a:pPr marL="228600" indent="-228600">
              <a:buFont typeface="Arial"/>
              <a:buAutoNum type="arabicPeriod"/>
            </a:pPr>
            <a:r>
              <a:rPr lang="en-US" baseline="0" dirty="0" smtClean="0"/>
              <a:t>ACNM, “Midwifery: Evidence-Based Practice,” April 2012: http://www.midwife.org/ACNM/files/ccLibraryFiles/Filename/000000002128/Midwifery%20Evidence-based%20Practice%20Issue%20Brief%20FINALMAY%202012.pdf  </a:t>
            </a:r>
          </a:p>
          <a:p>
            <a:pPr marL="228600" indent="-228600">
              <a:buFont typeface="Arial"/>
              <a:buAutoNum type="arabicPeriod"/>
            </a:pPr>
            <a:r>
              <a:rPr lang="en-US" dirty="0" smtClean="0"/>
              <a:t>Cochrane Library</a:t>
            </a:r>
            <a:r>
              <a:rPr lang="en-US" baseline="0" dirty="0" smtClean="0"/>
              <a:t> http://onlinelibrary.wiley.com/doi/10.1002/14651858.CD004667.pub3/abstract</a:t>
            </a:r>
          </a:p>
          <a:p>
            <a:pPr marL="228600" indent="-228600">
              <a:buFont typeface="Arial"/>
              <a:buAutoNum type="arabicPeriod"/>
            </a:pPr>
            <a:r>
              <a:rPr lang="en-US" baseline="0" dirty="0" smtClean="0"/>
              <a:t>ACNM Benchmarking Project http://</a:t>
            </a:r>
            <a:r>
              <a:rPr lang="en-US" baseline="0" dirty="0" err="1" smtClean="0"/>
              <a:t>www.midwife.org</a:t>
            </a:r>
            <a:r>
              <a:rPr lang="en-US" baseline="0" dirty="0" smtClean="0"/>
              <a:t>/benchmarking</a:t>
            </a:r>
          </a:p>
          <a:p>
            <a:pPr marL="228600" indent="-228600">
              <a:buFont typeface="Arial"/>
              <a:buAutoNum type="arabicPeriod"/>
            </a:pPr>
            <a:r>
              <a:rPr lang="en-US" baseline="0" dirty="0" smtClean="0"/>
              <a:t>ACNM </a:t>
            </a:r>
            <a:r>
              <a:rPr lang="en-US" baseline="0" dirty="0" err="1" smtClean="0"/>
              <a:t>BirthTools</a:t>
            </a:r>
            <a:r>
              <a:rPr lang="en-US" baseline="0" dirty="0" smtClean="0"/>
              <a:t>: http://birthtools.org/Focus-on-Physiologic-Birth-2</a:t>
            </a:r>
          </a:p>
          <a:p>
            <a:pPr marL="228600" marR="0" indent="-228600" algn="l" defTabSz="457200" rtl="0" eaLnBrk="1" fontAlgn="auto" latinLnBrk="0" hangingPunct="1">
              <a:lnSpc>
                <a:spcPct val="100000"/>
              </a:lnSpc>
              <a:spcBef>
                <a:spcPts val="0"/>
              </a:spcBef>
              <a:spcAft>
                <a:spcPts val="0"/>
              </a:spcAft>
              <a:buClrTx/>
              <a:buSzTx/>
              <a:buFont typeface="Arial"/>
              <a:buNone/>
              <a:tabLst/>
              <a:defRPr/>
            </a:pPr>
            <a:r>
              <a:rPr lang="en-US" b="1" u="none" baseline="0" dirty="0" smtClean="0"/>
              <a:t>Patient satisfaction:</a:t>
            </a:r>
            <a:endParaRPr lang="en-US" baseline="0" dirty="0" smtClean="0"/>
          </a:p>
          <a:p>
            <a:pPr marL="228600" indent="-228600">
              <a:buFont typeface="Arial"/>
              <a:buAutoNum type="arabicPeriod"/>
            </a:pPr>
            <a:r>
              <a:rPr lang="en-US" dirty="0" smtClean="0"/>
              <a:t>http://www.usatoday.com/story/money/business/2012/12/24/hospitals-satisfaction-surveys-medicare/1788833/</a:t>
            </a:r>
          </a:p>
          <a:p>
            <a:pPr marL="228600" indent="-228600">
              <a:buFont typeface="Arial"/>
              <a:buAutoNum type="arabicPeriod"/>
            </a:pPr>
            <a:r>
              <a:rPr lang="en-US" sz="1200" kern="1200" dirty="0" smtClean="0">
                <a:solidFill>
                  <a:schemeClr val="tx1"/>
                </a:solidFill>
                <a:latin typeface="+mn-lt"/>
                <a:ea typeface="+mn-ea"/>
                <a:cs typeface="+mn-cs"/>
              </a:rPr>
              <a:t>Paul J, Jordan R, Duty S, </a:t>
            </a:r>
            <a:r>
              <a:rPr lang="en-US" sz="1200" kern="1200" dirty="0" err="1" smtClean="0">
                <a:solidFill>
                  <a:schemeClr val="tx1"/>
                </a:solidFill>
                <a:latin typeface="+mn-lt"/>
                <a:ea typeface="+mn-ea"/>
                <a:cs typeface="+mn-cs"/>
              </a:rPr>
              <a:t>Engstrom</a:t>
            </a:r>
            <a:r>
              <a:rPr lang="en-US" sz="1200" kern="1200" dirty="0" smtClean="0">
                <a:solidFill>
                  <a:schemeClr val="tx1"/>
                </a:solidFill>
                <a:latin typeface="+mn-lt"/>
                <a:ea typeface="+mn-ea"/>
                <a:cs typeface="+mn-cs"/>
              </a:rPr>
              <a:t> JL. Improving satisfaction with care and reducing length of stay in an obstetric triage unit using a nurse-midwife-managed model of care. J Midwifery </a:t>
            </a:r>
            <a:r>
              <a:rPr lang="en-US" sz="1200" kern="1200" dirty="0" err="1" smtClean="0">
                <a:solidFill>
                  <a:schemeClr val="tx1"/>
                </a:solidFill>
                <a:latin typeface="+mn-lt"/>
                <a:ea typeface="+mn-ea"/>
                <a:cs typeface="+mn-cs"/>
              </a:rPr>
              <a:t>Womens</a:t>
            </a:r>
            <a:r>
              <a:rPr lang="en-US" sz="1200" kern="1200" dirty="0" smtClean="0">
                <a:solidFill>
                  <a:schemeClr val="tx1"/>
                </a:solidFill>
                <a:latin typeface="+mn-lt"/>
                <a:ea typeface="+mn-ea"/>
                <a:cs typeface="+mn-cs"/>
              </a:rPr>
              <a:t> Health 2013;58(2):175-81.</a:t>
            </a:r>
          </a:p>
          <a:p>
            <a:pPr marL="228600" indent="-228600">
              <a:buFont typeface="Arial"/>
              <a:buAutoNum type="arabicPeriod"/>
            </a:pPr>
            <a:r>
              <a:rPr lang="en-US" sz="1200" kern="1200" dirty="0" smtClean="0">
                <a:solidFill>
                  <a:schemeClr val="tx1"/>
                </a:solidFill>
                <a:latin typeface="+mn-lt"/>
                <a:ea typeface="+mn-ea"/>
                <a:cs typeface="+mn-cs"/>
              </a:rPr>
              <a:t>Harvey S, </a:t>
            </a:r>
            <a:r>
              <a:rPr lang="en-US" sz="1200" kern="1200" dirty="0" err="1" smtClean="0">
                <a:solidFill>
                  <a:schemeClr val="tx1"/>
                </a:solidFill>
                <a:latin typeface="+mn-lt"/>
                <a:ea typeface="+mn-ea"/>
                <a:cs typeface="+mn-cs"/>
              </a:rPr>
              <a:t>Rach</a:t>
            </a:r>
            <a:r>
              <a:rPr lang="en-US" sz="1200" kern="1200" dirty="0" smtClean="0">
                <a:solidFill>
                  <a:schemeClr val="tx1"/>
                </a:solidFill>
                <a:latin typeface="+mn-lt"/>
                <a:ea typeface="+mn-ea"/>
                <a:cs typeface="+mn-cs"/>
              </a:rPr>
              <a:t> D, </a:t>
            </a:r>
            <a:r>
              <a:rPr lang="en-US" sz="1200" kern="1200" dirty="0" err="1" smtClean="0">
                <a:solidFill>
                  <a:schemeClr val="tx1"/>
                </a:solidFill>
                <a:latin typeface="+mn-lt"/>
                <a:ea typeface="+mn-ea"/>
                <a:cs typeface="+mn-cs"/>
              </a:rPr>
              <a:t>Stainton</a:t>
            </a:r>
            <a:r>
              <a:rPr lang="en-US" sz="1200" kern="1200" dirty="0" smtClean="0">
                <a:solidFill>
                  <a:schemeClr val="tx1"/>
                </a:solidFill>
                <a:latin typeface="+mn-lt"/>
                <a:ea typeface="+mn-ea"/>
                <a:cs typeface="+mn-cs"/>
              </a:rPr>
              <a:t> MC, Jarrell J, Brant R. Evaluation of satisfaction with midwifery care. Midwifery 2002;18(4):260-7.</a:t>
            </a:r>
          </a:p>
          <a:p>
            <a:pPr marL="228600" indent="-228600">
              <a:buFont typeface="Arial"/>
              <a:buAutoNum type="arabicPeriod"/>
            </a:pPr>
            <a:r>
              <a:rPr lang="en-US" dirty="0" smtClean="0"/>
              <a:t>http://onlinelibrary.wiley.com/doi/10.1002/14651858.CD004667.pub3/abstract</a:t>
            </a:r>
          </a:p>
          <a:p>
            <a:pPr marL="228600" indent="-228600">
              <a:buFont typeface="Arial"/>
              <a:buAutoNum type="arabicPeriod"/>
            </a:pPr>
            <a:endParaRPr lang="en-US" baseline="0" dirty="0" smtClean="0"/>
          </a:p>
          <a:p>
            <a:pPr>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B0F9760A-1AED-4E45-A51D-2CFDFD0227C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Comments:</a:t>
            </a:r>
          </a:p>
          <a:p>
            <a:r>
              <a:rPr lang="en-US" dirty="0" smtClean="0"/>
              <a:t>Midwives deliver about 10% of babies born in NYS – 15% of all vaginal</a:t>
            </a:r>
            <a:r>
              <a:rPr lang="en-US" baseline="0" dirty="0" smtClean="0"/>
              <a:t> deliveries. In 2012, that was 23,000 (NYS DOH, 2012 data, table 4)</a:t>
            </a:r>
          </a:p>
          <a:p>
            <a:r>
              <a:rPr lang="en-US" baseline="0" dirty="0" smtClean="0"/>
              <a:t>Less than 1% of births in New York State are planned homebirths. (Source: </a:t>
            </a:r>
            <a:r>
              <a:rPr lang="en-US" baseline="0" smtClean="0"/>
              <a:t>Karen Jefferson)</a:t>
            </a:r>
            <a:endParaRPr lang="en-US" b="1" baseline="0" smtClean="0"/>
          </a:p>
          <a:p>
            <a:endParaRPr lang="en-US" baseline="0" dirty="0" smtClean="0"/>
          </a:p>
          <a:p>
            <a:r>
              <a:rPr lang="en-US" b="1" baseline="0" dirty="0" smtClean="0"/>
              <a:t>Sources: </a:t>
            </a:r>
          </a:p>
          <a:p>
            <a:pPr>
              <a:buFont typeface="Arial"/>
              <a:buNone/>
            </a:pPr>
            <a:r>
              <a:rPr lang="en-US" baseline="0" dirty="0" smtClean="0"/>
              <a:t>1. Midwives and Ob/</a:t>
            </a:r>
            <a:r>
              <a:rPr lang="en-US" baseline="0" dirty="0" err="1" smtClean="0"/>
              <a:t>Gyns</a:t>
            </a:r>
            <a:r>
              <a:rPr lang="en-US" baseline="0" dirty="0" smtClean="0"/>
              <a:t> per 1,000 births, OECD Countries, 2006, OECD Health Data 2009</a:t>
            </a:r>
          </a:p>
          <a:p>
            <a:pPr>
              <a:buFont typeface="Arial"/>
              <a:buNone/>
            </a:pPr>
            <a:r>
              <a:rPr lang="en-US" baseline="0" dirty="0" smtClean="0"/>
              <a:t>2. “HELP Wanted: New York’s Physician Shortage Continues to Worsen” – HANYS 2010 Physician Advocacy Survey</a:t>
            </a:r>
          </a:p>
          <a:p>
            <a:pPr>
              <a:buFont typeface="Arial"/>
              <a:buNone/>
            </a:pPr>
            <a:r>
              <a:rPr lang="en-US" baseline="0" dirty="0" smtClean="0"/>
              <a:t>3. </a:t>
            </a:r>
            <a:r>
              <a:rPr lang="en-US" dirty="0" err="1" smtClean="0"/>
              <a:t>Martiniano</a:t>
            </a:r>
            <a:r>
              <a:rPr lang="en-US" dirty="0" smtClean="0"/>
              <a:t> R, </a:t>
            </a:r>
            <a:r>
              <a:rPr lang="en-US" dirty="0" err="1" smtClean="0"/>
              <a:t>Siwach</a:t>
            </a:r>
            <a:r>
              <a:rPr lang="en-US" dirty="0" smtClean="0"/>
              <a:t> G, </a:t>
            </a:r>
            <a:r>
              <a:rPr lang="en-US" dirty="0" err="1" smtClean="0"/>
              <a:t>Krohl</a:t>
            </a:r>
            <a:r>
              <a:rPr lang="en-US" dirty="0" smtClean="0"/>
              <a:t> D, and Smith L. </a:t>
            </a:r>
            <a:r>
              <a:rPr lang="en-US" i="1" dirty="0" smtClean="0"/>
              <a:t>New</a:t>
            </a:r>
            <a:r>
              <a:rPr lang="en-US" i="1" baseline="0" dirty="0" smtClean="0"/>
              <a:t> York State Health Workforce Planning Data Guide 2013.</a:t>
            </a:r>
            <a:r>
              <a:rPr lang="en-US" i="0" baseline="0" dirty="0" smtClean="0"/>
              <a:t> Rensselaer, NY: Center for Health Workforce Studies, September 2013. http://</a:t>
            </a:r>
            <a:r>
              <a:rPr lang="en-US" i="0" baseline="0" dirty="0" err="1" smtClean="0"/>
              <a:t>chws.albany.edu</a:t>
            </a:r>
            <a:r>
              <a:rPr lang="en-US" i="0" baseline="0" dirty="0" smtClean="0"/>
              <a:t>/ </a:t>
            </a:r>
          </a:p>
          <a:p>
            <a:pPr>
              <a:buFont typeface="Arial"/>
              <a:buNone/>
            </a:pPr>
            <a:r>
              <a:rPr lang="en-US" i="0" baseline="0" dirty="0" smtClean="0"/>
              <a:t>4. ACNM </a:t>
            </a:r>
            <a:r>
              <a:rPr lang="en-US" i="0" baseline="0" dirty="0" err="1" smtClean="0"/>
              <a:t>Powerpoint</a:t>
            </a:r>
            <a:r>
              <a:rPr lang="en-US" i="0" baseline="0" dirty="0" smtClean="0"/>
              <a:t>, “Understanding your practice environment: making an informed decision about where to work”</a:t>
            </a:r>
          </a:p>
          <a:p>
            <a:pPr>
              <a:buFont typeface="Arial"/>
              <a:buNone/>
            </a:pPr>
            <a:r>
              <a:rPr lang="en-US" i="0" baseline="0" dirty="0" smtClean="0"/>
              <a:t>5. </a:t>
            </a:r>
            <a:r>
              <a:rPr lang="en-US" dirty="0" smtClean="0"/>
              <a:t>Number</a:t>
            </a:r>
            <a:r>
              <a:rPr lang="en-US" baseline="0" dirty="0" smtClean="0"/>
              <a:t> </a:t>
            </a:r>
            <a:r>
              <a:rPr lang="en-US" dirty="0" smtClean="0"/>
              <a:t>of licensed midwives – personal communication with Tim,</a:t>
            </a:r>
            <a:r>
              <a:rPr lang="en-US" baseline="0" dirty="0" smtClean="0"/>
              <a:t> Clerk 1 at NYS DOE, 6/6/14: stats as of 12/31/13: 931 with addresses in NYS, 158 with addresses out of state, 5 with foreign addresses</a:t>
            </a:r>
          </a:p>
          <a:p>
            <a:pPr>
              <a:buFont typeface="Arial"/>
              <a:buNone/>
            </a:pPr>
            <a:r>
              <a:rPr lang="en-US" baseline="0" dirty="0" smtClean="0"/>
              <a:t>6. Number of licensed homebirth midwives – counted by Karen Jefferson 2/7/14</a:t>
            </a:r>
          </a:p>
          <a:p>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Comments: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-NYS</a:t>
            </a:r>
            <a:r>
              <a:rPr lang="en-US" sz="1200" baseline="0" dirty="0" smtClean="0"/>
              <a:t> continues to be challenged by retaining trained women’s health providers for a variety of reasons including malpractice insurance costs. Liability concerns, attrition in the medical profession... </a:t>
            </a:r>
            <a:r>
              <a:rPr lang="en-US"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44% of respondents to a 2010 survey conducted by the Healthcare Association of New York State (HANYS) reported that </a:t>
            </a:r>
            <a:r>
              <a:rPr lang="en-US" sz="1100" dirty="0" smtClean="0"/>
              <a:t>Ob/</a:t>
            </a:r>
            <a:r>
              <a:rPr lang="en-US" sz="1100" dirty="0" err="1" smtClean="0"/>
              <a:t>Gyns</a:t>
            </a:r>
            <a:r>
              <a:rPr lang="en-US" sz="1100" dirty="0" smtClean="0"/>
              <a:t> were very difficult to recruit.</a:t>
            </a:r>
          </a:p>
          <a:p>
            <a:r>
              <a:rPr lang="en-US" sz="1100" dirty="0" smtClean="0"/>
              <a:t>-Counties w/ no</a:t>
            </a:r>
            <a:r>
              <a:rPr lang="en-US" sz="1100" baseline="0" dirty="0" smtClean="0"/>
              <a:t> midwives: </a:t>
            </a:r>
            <a:r>
              <a:rPr lang="en-US" sz="1200" kern="1200" dirty="0" smtClean="0">
                <a:solidFill>
                  <a:schemeClr val="tx1"/>
                </a:solidFill>
                <a:latin typeface="+mn-lt"/>
                <a:ea typeface="+mn-ea"/>
                <a:cs typeface="+mn-cs"/>
              </a:rPr>
              <a:t>Hamilton, Ontario, Seneca, Montgomery, Lewis</a:t>
            </a:r>
          </a:p>
          <a:p>
            <a:r>
              <a:rPr lang="en-US" sz="1200" kern="1200" dirty="0" smtClean="0">
                <a:solidFill>
                  <a:schemeClr val="tx1"/>
                </a:solidFill>
                <a:latin typeface="+mn-lt"/>
                <a:ea typeface="+mn-ea"/>
                <a:cs typeface="+mn-cs"/>
              </a:rPr>
              <a:t>-Counties w/</a:t>
            </a:r>
            <a:r>
              <a:rPr lang="en-US" sz="1200" kern="1200" baseline="0" dirty="0" smtClean="0">
                <a:solidFill>
                  <a:schemeClr val="tx1"/>
                </a:solidFill>
                <a:latin typeface="+mn-lt"/>
                <a:ea typeface="+mn-ea"/>
                <a:cs typeface="+mn-cs"/>
              </a:rPr>
              <a:t> neither OB nor midwives: Hamilton and Seneca</a:t>
            </a:r>
            <a:endParaRPr lang="en-US" sz="1100" dirty="0" smtClean="0"/>
          </a:p>
          <a:p>
            <a:endParaRPr lang="en-US" baseline="0" dirty="0" smtClean="0"/>
          </a:p>
          <a:p>
            <a:r>
              <a:rPr lang="en-US" b="1" baseline="0" dirty="0" smtClean="0"/>
              <a:t>Sources: </a:t>
            </a:r>
          </a:p>
          <a:p>
            <a:pPr marL="228600" indent="-228600">
              <a:buAutoNum type="arabicPeriod"/>
            </a:pPr>
            <a:r>
              <a:rPr lang="en-US" baseline="0" dirty="0" smtClean="0"/>
              <a:t>HANYS, “Help Wanted: New York’s Physician Shortage Continues to Worsen,” 2010, http://www.hanys.org/communications/publications/2011/2011-01-10_physician_survey_results_2010_electronic.pdf </a:t>
            </a:r>
          </a:p>
          <a:p>
            <a:pPr marL="228600" indent="-228600">
              <a:buAutoNum type="arabicPeriod"/>
            </a:pPr>
            <a:r>
              <a:rPr lang="en-US" baseline="0" dirty="0" smtClean="0"/>
              <a:t>Health Workforce Planning Data Guide, Center for Health Workforce Studies, 2013, http://chws.albany.edu/archive/uploads/2013/09/nys_health_workforce_planning_data_guide_2013.pdf</a:t>
            </a:r>
          </a:p>
          <a:p>
            <a:r>
              <a:rPr lang="en-US" baseline="0" dirty="0" smtClean="0"/>
              <a:t>http://www.acog.org/~/media/Departments/Government%20Relations%20and%20Outreach/WF2011NY.pdf</a:t>
            </a:r>
          </a:p>
          <a:p>
            <a:endParaRPr lang="en-US" baseline="0" dirty="0" smtClean="0"/>
          </a:p>
          <a:p>
            <a:r>
              <a:rPr lang="en-US" baseline="0" dirty="0" smtClean="0"/>
              <a:t>GRAPHIC SOURCE: 2014 ACOG workforce fact sheet http://www.acog.org/~/media/Departments/Government%20Relations%20and%20Outreach/WF2011NY.pdf</a:t>
            </a:r>
          </a:p>
          <a:p>
            <a:r>
              <a:rPr lang="en-US" baseline="0" dirty="0" smtClean="0"/>
              <a:t>Images are from ACOG workforce graphic </a:t>
            </a:r>
          </a:p>
        </p:txBody>
      </p:sp>
      <p:sp>
        <p:nvSpPr>
          <p:cNvPr id="4" name="Slide Number Placeholder 3"/>
          <p:cNvSpPr>
            <a:spLocks noGrp="1"/>
          </p:cNvSpPr>
          <p:nvPr>
            <p:ph type="sldNum" sz="quarter" idx="10"/>
          </p:nvPr>
        </p:nvSpPr>
        <p:spPr/>
        <p:txBody>
          <a:bodyPr/>
          <a:lstStyle/>
          <a:p>
            <a:fld id="{B0F9760A-1AED-4E45-A51D-2CFDFD0227C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all </a:t>
            </a:r>
            <a:r>
              <a:rPr lang="en-US" dirty="0" err="1" smtClean="0"/>
              <a:t>LMs</a:t>
            </a:r>
            <a:r>
              <a:rPr lang="en-US" dirty="0" smtClean="0"/>
              <a:t> in New York State.</a:t>
            </a:r>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Comments:</a:t>
            </a:r>
          </a:p>
          <a:p>
            <a:pPr>
              <a:buFont typeface="Arial"/>
              <a:buChar char="•"/>
            </a:pPr>
            <a:r>
              <a:rPr lang="en-US" dirty="0" smtClean="0"/>
              <a:t>Since 2011, minimum educational requirements for licensure has been a masters’ degree. Prior to that point, there</a:t>
            </a:r>
            <a:r>
              <a:rPr lang="en-US" baseline="0" dirty="0" smtClean="0"/>
              <a:t> were multiple entries to practice.</a:t>
            </a:r>
          </a:p>
          <a:p>
            <a:pPr>
              <a:buFont typeface="Arial"/>
              <a:buChar char="•"/>
            </a:pPr>
            <a:r>
              <a:rPr lang="en-US" dirty="0" smtClean="0"/>
              <a:t>Four midwifery</a:t>
            </a:r>
            <a:r>
              <a:rPr lang="en-US" baseline="0" dirty="0" smtClean="0"/>
              <a:t> programs in the Empire State: SUNY Stony Brook, SUNY Downstate, New York University, Columbia University. </a:t>
            </a:r>
          </a:p>
          <a:p>
            <a:pPr>
              <a:buFont typeface="Arial"/>
              <a:buChar char="•"/>
            </a:pPr>
            <a:r>
              <a:rPr lang="en-US" baseline="0" dirty="0" smtClean="0"/>
              <a:t>SUNY Downstate is the only one that does not require nursing degree as prerequisite to either matriculation or graduation. The DOE does not require nursing as a prerequisite. Midwifery education includes same components for all students: pharmacology, research, well-woman care, primary care, prenatal, </a:t>
            </a:r>
            <a:r>
              <a:rPr lang="en-US" baseline="0" dirty="0" err="1" smtClean="0"/>
              <a:t>intrapartum</a:t>
            </a:r>
            <a:r>
              <a:rPr lang="en-US" baseline="0" dirty="0" smtClean="0"/>
              <a:t>, postpartum, and newborn care.</a:t>
            </a:r>
          </a:p>
          <a:p>
            <a:pPr>
              <a:buFont typeface="Arial"/>
              <a:buChar char="•"/>
            </a:pPr>
            <a:r>
              <a:rPr lang="en-US" baseline="0" dirty="0" smtClean="0"/>
              <a:t>To get a NYS midwifery license, midwives must graduate from educational programs that are registered by the NYS State Department of Education or determined by the DOE to be equivalent.</a:t>
            </a:r>
          </a:p>
          <a:p>
            <a:endParaRPr lang="en-US" baseline="0" dirty="0" smtClean="0"/>
          </a:p>
        </p:txBody>
      </p:sp>
      <p:sp>
        <p:nvSpPr>
          <p:cNvPr id="4" name="Slide Number Placeholder 3"/>
          <p:cNvSpPr>
            <a:spLocks noGrp="1"/>
          </p:cNvSpPr>
          <p:nvPr>
            <p:ph type="sldNum" sz="quarter" idx="10"/>
          </p:nvPr>
        </p:nvSpPr>
        <p:spPr/>
        <p:txBody>
          <a:bodyPr/>
          <a:lstStyle/>
          <a:p>
            <a:fld id="{B0F9760A-1AED-4E45-A51D-2CFDFD0227C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9/5/16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D60B3-28F1-AE40-AA83-24A472DA45A2}" type="datetimeFigureOut">
              <a:rPr lang="en-US" smtClean="0"/>
              <a:pPr/>
              <a:t>9/5/16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2DEB9-8A83-6141-8B68-0F5ED5741356}"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0D60B3-28F1-AE40-AA83-24A472DA45A2}" type="datetimeFigureOut">
              <a:rPr lang="en-US" smtClean="0"/>
              <a:pPr/>
              <a:t>9/5/16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2DEB9-8A83-6141-8B68-0F5ED5741356}"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D50D60B3-28F1-AE40-AA83-24A472DA45A2}" type="datetimeFigureOut">
              <a:rPr lang="en-US" smtClean="0"/>
              <a:pPr/>
              <a:t>9/5/16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2DEB9-8A83-6141-8B68-0F5ED5741356}"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0D60B3-28F1-AE40-AA83-24A472DA45A2}" type="datetimeFigureOut">
              <a:rPr lang="en-US" smtClean="0"/>
              <a:pPr/>
              <a:t>9/5/16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2DEB9-8A83-6141-8B68-0F5ED5741356}"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50D60B3-28F1-AE40-AA83-24A472DA45A2}" type="datetimeFigureOut">
              <a:rPr lang="en-US" smtClean="0"/>
              <a:pPr/>
              <a:t>9/5/16</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9/5/16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50D60B3-28F1-AE40-AA83-24A472DA45A2}" type="datetimeFigureOut">
              <a:rPr lang="en-US" smtClean="0"/>
              <a:pPr/>
              <a:t>9/5/16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2DEB9-8A83-6141-8B68-0F5ED5741356}"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50D60B3-28F1-AE40-AA83-24A472DA45A2}" type="datetimeFigureOut">
              <a:rPr lang="en-US" smtClean="0"/>
              <a:pPr/>
              <a:t>9/5/16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2DEB9-8A83-6141-8B68-0F5ED57413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50D60B3-28F1-AE40-AA83-24A472DA45A2}" type="datetimeFigureOut">
              <a:rPr lang="en-US" smtClean="0"/>
              <a:pPr/>
              <a:t>9/5/16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2DEB9-8A83-6141-8B68-0F5ED5741356}"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D60B3-28F1-AE40-AA83-24A472DA45A2}" type="datetimeFigureOut">
              <a:rPr lang="en-US" smtClean="0"/>
              <a:pPr/>
              <a:t>9/5/16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2DEB9-8A83-6141-8B68-0F5ED57413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D60B3-28F1-AE40-AA83-24A472DA45A2}" type="datetimeFigureOut">
              <a:rPr lang="en-US" smtClean="0"/>
              <a:pPr/>
              <a:t>9/5/16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D60B3-28F1-AE40-AA83-24A472DA45A2}" type="datetimeFigureOut">
              <a:rPr lang="en-US" smtClean="0"/>
              <a:pPr/>
              <a:t>9/5/16</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232DEB9-8A83-6141-8B68-0F5ED574135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mailto:newyorkmidwives@gmail.com" TargetMode="External"/><Relationship Id="rId4" Type="http://schemas.openxmlformats.org/officeDocument/2006/relationships/image" Target="../media/image4.pn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9594" y="1781504"/>
            <a:ext cx="4523200" cy="2096814"/>
          </a:xfrm>
        </p:spPr>
        <p:txBody>
          <a:bodyPr>
            <a:noAutofit/>
          </a:bodyPr>
          <a:lstStyle/>
          <a:p>
            <a:r>
              <a:rPr lang="en-US" sz="6000" b="0" dirty="0" smtClean="0">
                <a:effectLst/>
              </a:rPr>
              <a:t>LICENSED MIDWIVES</a:t>
            </a:r>
            <a:endParaRPr lang="en-US" sz="6000" b="0" dirty="0">
              <a:effectLst/>
            </a:endParaRPr>
          </a:p>
        </p:txBody>
      </p:sp>
      <p:sp>
        <p:nvSpPr>
          <p:cNvPr id="3" name="Subtitle 2"/>
          <p:cNvSpPr>
            <a:spLocks noGrp="1"/>
          </p:cNvSpPr>
          <p:nvPr>
            <p:ph type="subTitle" idx="1"/>
          </p:nvPr>
        </p:nvSpPr>
        <p:spPr>
          <a:xfrm>
            <a:off x="5365376" y="3878318"/>
            <a:ext cx="3653117" cy="1188982"/>
          </a:xfrm>
        </p:spPr>
        <p:txBody>
          <a:bodyPr>
            <a:normAutofit/>
          </a:bodyPr>
          <a:lstStyle/>
          <a:p>
            <a:r>
              <a:rPr lang="en-US" sz="3500" b="0" dirty="0">
                <a:effectLst/>
              </a:rPr>
              <a:t>i</a:t>
            </a:r>
            <a:r>
              <a:rPr lang="en-US" sz="3500" b="0" dirty="0" smtClean="0">
                <a:effectLst/>
              </a:rPr>
              <a:t>n New York State</a:t>
            </a:r>
            <a:endParaRPr lang="en-US" sz="3500" b="0" dirty="0">
              <a:effectLst/>
            </a:endParaRPr>
          </a:p>
        </p:txBody>
      </p:sp>
      <p:pic>
        <p:nvPicPr>
          <p:cNvPr id="7" name="Picture 6"/>
          <p:cNvPicPr>
            <a:picLocks noChangeAspect="1"/>
          </p:cNvPicPr>
          <p:nvPr/>
        </p:nvPicPr>
        <p:blipFill>
          <a:blip r:embed="rId3"/>
          <a:stretch>
            <a:fillRect/>
          </a:stretch>
        </p:blipFill>
        <p:spPr>
          <a:xfrm>
            <a:off x="996576" y="5138420"/>
            <a:ext cx="3367652" cy="1509497"/>
          </a:xfrm>
          <a:prstGeom prst="rect">
            <a:avLst/>
          </a:prstGeom>
        </p:spPr>
      </p:pic>
      <p:pic>
        <p:nvPicPr>
          <p:cNvPr id="10" name="Picture Placeholder 9" descr="Midwife with family.pdf"/>
          <p:cNvPicPr>
            <a:picLocks noGrp="1" noChangeAspect="1"/>
          </p:cNvPicPr>
          <p:nvPr>
            <p:ph type="pic" sz="quarter" idx="13"/>
          </p:nvPr>
        </p:nvPicPr>
        <p:blipFill>
          <a:blip r:embed="rId4"/>
          <a:srcRect t="-23418" b="-23418"/>
          <a:stretch>
            <a:fillRect/>
          </a:stretch>
        </p:blipFill>
        <p:spPr>
          <a:xfrm>
            <a:off x="290513" y="768350"/>
            <a:ext cx="4905375" cy="4852988"/>
          </a:xfr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814"/>
            <a:ext cx="8228013" cy="993286"/>
          </a:xfrm>
        </p:spPr>
        <p:txBody>
          <a:bodyPr/>
          <a:lstStyle/>
          <a:p>
            <a:r>
              <a:rPr lang="en-US" dirty="0" smtClean="0"/>
              <a:t>CERTIFICATION</a:t>
            </a:r>
            <a:endParaRPr lang="en-US" dirty="0"/>
          </a:p>
        </p:txBody>
      </p:sp>
      <p:sp>
        <p:nvSpPr>
          <p:cNvPr id="3" name="Text Placeholder 2"/>
          <p:cNvSpPr>
            <a:spLocks noGrp="1"/>
          </p:cNvSpPr>
          <p:nvPr>
            <p:ph type="body" idx="1"/>
          </p:nvPr>
        </p:nvSpPr>
        <p:spPr>
          <a:xfrm>
            <a:off x="457200" y="1841501"/>
            <a:ext cx="8228013" cy="3035300"/>
          </a:xfrm>
        </p:spPr>
        <p:txBody>
          <a:bodyPr>
            <a:normAutofit/>
          </a:bodyPr>
          <a:lstStyle/>
          <a:p>
            <a:r>
              <a:rPr lang="en-US" dirty="0" smtClean="0"/>
              <a:t>CM = Certified Midwife</a:t>
            </a:r>
          </a:p>
          <a:p>
            <a:r>
              <a:rPr lang="en-US" dirty="0" smtClean="0"/>
              <a:t>CNM = Certified Nurse Midwife</a:t>
            </a:r>
          </a:p>
          <a:p>
            <a:endParaRPr lang="en-US" dirty="0" smtClean="0"/>
          </a:p>
          <a:p>
            <a:endParaRPr lang="en-US" dirty="0" smtClean="0"/>
          </a:p>
          <a:p>
            <a:endParaRPr lang="en-US" dirty="0" smtClean="0"/>
          </a:p>
          <a:p>
            <a:endParaRPr lang="en-US" dirty="0" smtClean="0"/>
          </a:p>
          <a:p>
            <a:r>
              <a:rPr lang="en-US" dirty="0" smtClean="0"/>
              <a:t>Both CMs and CNMs take the </a:t>
            </a:r>
            <a:r>
              <a:rPr lang="en-US" u="sng" dirty="0" smtClean="0"/>
              <a:t>same licensing exam</a:t>
            </a:r>
            <a:r>
              <a:rPr lang="en-US" dirty="0" smtClean="0"/>
              <a:t>, currently administered by the American Midwifery Certification Board (AMCB)</a:t>
            </a:r>
            <a:endParaRPr lang="en-US" dirty="0"/>
          </a:p>
        </p:txBody>
      </p:sp>
      <p:pic>
        <p:nvPicPr>
          <p:cNvPr id="8" name="Picture 7"/>
          <p:cNvPicPr>
            <a:picLocks noChangeAspect="1"/>
          </p:cNvPicPr>
          <p:nvPr/>
        </p:nvPicPr>
        <p:blipFill>
          <a:blip r:embed="rId3"/>
          <a:stretch>
            <a:fillRect/>
          </a:stretch>
        </p:blipFill>
        <p:spPr>
          <a:xfrm>
            <a:off x="2311400" y="2990850"/>
            <a:ext cx="4521200" cy="876300"/>
          </a:xfrm>
          <a:prstGeom prst="rect">
            <a:avLst/>
          </a:prstGeom>
        </p:spPr>
      </p:pic>
    </p:spTree>
    <p:extLst>
      <p:ext uri="{BB962C8B-B14F-4D97-AF65-F5344CB8AC3E}">
        <p14:creationId xmlns:p14="http://schemas.microsoft.com/office/powerpoint/2010/main" val="4272142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LICENSED MIDWIFE</a:t>
            </a:r>
            <a:endParaRPr lang="en-US" dirty="0"/>
          </a:p>
        </p:txBody>
      </p:sp>
      <p:sp>
        <p:nvSpPr>
          <p:cNvPr id="3" name="Subtitle 2"/>
          <p:cNvSpPr>
            <a:spLocks noGrp="1"/>
          </p:cNvSpPr>
          <p:nvPr>
            <p:ph type="subTitle" idx="1"/>
          </p:nvPr>
        </p:nvSpPr>
        <p:spPr>
          <a:xfrm>
            <a:off x="5365376" y="3833158"/>
            <a:ext cx="3653117" cy="2008841"/>
          </a:xfrm>
        </p:spPr>
        <p:txBody>
          <a:bodyPr>
            <a:normAutofit fontScale="85000" lnSpcReduction="20000"/>
          </a:bodyPr>
          <a:lstStyle/>
          <a:p>
            <a:r>
              <a:rPr lang="en-US" dirty="0" smtClean="0"/>
              <a:t>NYS midwife license is the only document that gives midwives </a:t>
            </a:r>
            <a:r>
              <a:rPr lang="en-US" u="sng" dirty="0" smtClean="0"/>
              <a:t>the right to legally practice</a:t>
            </a:r>
            <a:r>
              <a:rPr lang="en-US" dirty="0" smtClean="0"/>
              <a:t> in New York State.</a:t>
            </a:r>
          </a:p>
          <a:p>
            <a:endParaRPr lang="en-US" dirty="0" smtClean="0"/>
          </a:p>
          <a:p>
            <a:r>
              <a:rPr lang="en-US" dirty="0" smtClean="0"/>
              <a:t>We are all </a:t>
            </a:r>
            <a:r>
              <a:rPr lang="en-US" dirty="0" err="1" smtClean="0"/>
              <a:t>LMs</a:t>
            </a:r>
            <a:r>
              <a:rPr lang="en-US" dirty="0" smtClean="0"/>
              <a:t> in New York State.</a:t>
            </a:r>
            <a:endParaRPr lang="en-US" dirty="0"/>
          </a:p>
        </p:txBody>
      </p:sp>
      <p:pic>
        <p:nvPicPr>
          <p:cNvPr id="5" name="Picture Placeholder 4"/>
          <p:cNvPicPr>
            <a:picLocks noGrp="1" noChangeAspect="1"/>
          </p:cNvPicPr>
          <p:nvPr>
            <p:ph type="pic" sz="quarter" idx="13"/>
          </p:nvPr>
        </p:nvPicPr>
        <p:blipFill>
          <a:blip r:embed="rId3"/>
          <a:srcRect t="550" b="550"/>
          <a:stretch>
            <a:fillRect/>
          </a:stretch>
        </p:blipFill>
        <p:spPr/>
      </p:pic>
    </p:spTree>
    <p:extLst>
      <p:ext uri="{BB962C8B-B14F-4D97-AF65-F5344CB8AC3E}">
        <p14:creationId xmlns:p14="http://schemas.microsoft.com/office/powerpoint/2010/main" val="2907534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758" y="1611330"/>
            <a:ext cx="3847405" cy="4294170"/>
          </a:xfrm>
          <a:prstGeom prst="rect">
            <a:avLst/>
          </a:prstGeom>
        </p:spPr>
      </p:pic>
      <p:sp>
        <p:nvSpPr>
          <p:cNvPr id="6" name="TextBox 5"/>
          <p:cNvSpPr txBox="1"/>
          <p:nvPr/>
        </p:nvSpPr>
        <p:spPr>
          <a:xfrm flipH="1">
            <a:off x="6222168" y="2517777"/>
            <a:ext cx="45719" cy="384721"/>
          </a:xfrm>
          <a:prstGeom prst="rect">
            <a:avLst/>
          </a:prstGeom>
          <a:noFill/>
        </p:spPr>
        <p:txBody>
          <a:bodyPr wrap="square" rtlCol="0">
            <a:spAutoFit/>
          </a:bodyPr>
          <a:lstStyle/>
          <a:p>
            <a:r>
              <a:rPr lang="en-US" sz="1900" dirty="0" smtClean="0">
                <a:solidFill>
                  <a:srgbClr val="0564C7"/>
                </a:solidFill>
              </a:rPr>
              <a:t>!!!</a:t>
            </a:r>
            <a:endParaRPr lang="en-US" sz="1900" dirty="0">
              <a:solidFill>
                <a:srgbClr val="0564C7"/>
              </a:solidFill>
            </a:endParaRPr>
          </a:p>
        </p:txBody>
      </p:sp>
      <p:sp>
        <p:nvSpPr>
          <p:cNvPr id="2" name="Title 1"/>
          <p:cNvSpPr>
            <a:spLocks noGrp="1"/>
          </p:cNvSpPr>
          <p:nvPr>
            <p:ph type="title" idx="4294967295"/>
          </p:nvPr>
        </p:nvSpPr>
        <p:spPr>
          <a:xfrm>
            <a:off x="317505" y="134938"/>
            <a:ext cx="8869363" cy="1212850"/>
          </a:xfrm>
        </p:spPr>
        <p:txBody>
          <a:bodyPr>
            <a:noAutofit/>
          </a:bodyPr>
          <a:lstStyle/>
          <a:p>
            <a:pPr algn="ctr"/>
            <a:r>
              <a:rPr lang="en-US" sz="4800" dirty="0" smtClean="0">
                <a:effectLst/>
              </a:rPr>
              <a:t>Independent Providers in NYS</a:t>
            </a:r>
            <a:endParaRPr lang="en-US" sz="4800" dirty="0">
              <a:effectLst/>
            </a:endParaRPr>
          </a:p>
        </p:txBody>
      </p:sp>
      <p:sp>
        <p:nvSpPr>
          <p:cNvPr id="3" name="Content Placeholder 2"/>
          <p:cNvSpPr>
            <a:spLocks noGrp="1"/>
          </p:cNvSpPr>
          <p:nvPr>
            <p:ph type="body" sz="half" idx="4294967295"/>
          </p:nvPr>
        </p:nvSpPr>
        <p:spPr>
          <a:xfrm>
            <a:off x="-1" y="1347787"/>
            <a:ext cx="5054600" cy="5213879"/>
          </a:xfrm>
        </p:spPr>
        <p:txBody>
          <a:bodyPr>
            <a:normAutofit/>
          </a:bodyPr>
          <a:lstStyle/>
          <a:p>
            <a:pPr marL="342900" indent="-342900">
              <a:buFont typeface="Wingdings" panose="05000000000000000000" pitchFamily="2" charset="2"/>
              <a:buChar char="Ø"/>
            </a:pPr>
            <a:r>
              <a:rPr lang="en-US" b="0" dirty="0" smtClean="0">
                <a:effectLst/>
              </a:rPr>
              <a:t>1992 Midwifery Practice Act licensed the profession and established a Board of Midwifery.</a:t>
            </a:r>
          </a:p>
          <a:p>
            <a:pPr marL="342900" indent="-342900">
              <a:buFont typeface="Wingdings" panose="05000000000000000000" pitchFamily="2" charset="2"/>
              <a:buChar char="Ø"/>
            </a:pPr>
            <a:endParaRPr lang="en-US" b="0" dirty="0" smtClean="0">
              <a:effectLst/>
            </a:endParaRPr>
          </a:p>
          <a:p>
            <a:pPr marL="342900" indent="-342900">
              <a:buFont typeface="Wingdings" panose="05000000000000000000" pitchFamily="2" charset="2"/>
              <a:buChar char="Ø"/>
            </a:pPr>
            <a:r>
              <a:rPr lang="en-US" b="0" dirty="0" smtClean="0">
                <a:effectLst/>
              </a:rPr>
              <a:t>2010 </a:t>
            </a:r>
            <a:r>
              <a:rPr lang="en-US" b="0" dirty="0">
                <a:effectLst/>
              </a:rPr>
              <a:t>Midwifery Modernization </a:t>
            </a:r>
            <a:r>
              <a:rPr lang="en-US" b="0" dirty="0" smtClean="0">
                <a:effectLst/>
              </a:rPr>
              <a:t>Act removed </a:t>
            </a:r>
            <a:r>
              <a:rPr lang="en-US" b="0" dirty="0">
                <a:effectLst/>
              </a:rPr>
              <a:t>the requirement for a signed written practice agreement between midwives and </a:t>
            </a:r>
            <a:r>
              <a:rPr lang="en-US" b="0" dirty="0" smtClean="0">
                <a:effectLst/>
              </a:rPr>
              <a:t>physicians.</a:t>
            </a:r>
          </a:p>
          <a:p>
            <a:pPr marL="342900" indent="-342900">
              <a:buFont typeface="Wingdings" panose="05000000000000000000" pitchFamily="2" charset="2"/>
              <a:buChar char="Ø"/>
            </a:pPr>
            <a:endParaRPr lang="en-US" b="0" dirty="0" smtClean="0">
              <a:effectLst/>
            </a:endParaRPr>
          </a:p>
          <a:p>
            <a:pPr marL="342900" indent="-342900">
              <a:buFont typeface="Wingdings" panose="05000000000000000000" pitchFamily="2" charset="2"/>
              <a:buChar char="Ø"/>
            </a:pPr>
            <a:r>
              <a:rPr lang="en-US" b="0" dirty="0" smtClean="0">
                <a:effectLst/>
              </a:rPr>
              <a:t>All insurance companies under jurisdiction of NYS insurance department must cover midwifery services for maternity care.</a:t>
            </a:r>
          </a:p>
          <a:p>
            <a:endParaRPr lang="en-US" sz="2000" dirty="0"/>
          </a:p>
        </p:txBody>
      </p:sp>
    </p:spTree>
    <p:extLst>
      <p:ext uri="{BB962C8B-B14F-4D97-AF65-F5344CB8AC3E}">
        <p14:creationId xmlns:p14="http://schemas.microsoft.com/office/powerpoint/2010/main" val="2793838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538" y="274638"/>
            <a:ext cx="8535262" cy="1143000"/>
          </a:xfrm>
        </p:spPr>
        <p:txBody>
          <a:bodyPr>
            <a:normAutofit/>
          </a:bodyPr>
          <a:lstStyle/>
          <a:p>
            <a:pPr algn="l"/>
            <a:r>
              <a:rPr lang="en-US" b="0" dirty="0" smtClean="0">
                <a:effectLst/>
              </a:rPr>
              <a:t>Improving Outcomes</a:t>
            </a:r>
            <a:endParaRPr lang="en-US" b="0" dirty="0">
              <a:effectLst/>
            </a:endParaRPr>
          </a:p>
        </p:txBody>
      </p:sp>
      <p:sp>
        <p:nvSpPr>
          <p:cNvPr id="9" name="Content Placeholder 8"/>
          <p:cNvSpPr>
            <a:spLocks noGrp="1"/>
          </p:cNvSpPr>
          <p:nvPr>
            <p:ph idx="1"/>
          </p:nvPr>
        </p:nvSpPr>
        <p:spPr>
          <a:xfrm>
            <a:off x="2599268" y="1248302"/>
            <a:ext cx="6172200" cy="4707320"/>
          </a:xfrm>
        </p:spPr>
        <p:txBody>
          <a:bodyPr>
            <a:normAutofit/>
          </a:bodyPr>
          <a:lstStyle/>
          <a:p>
            <a:pPr>
              <a:buFont typeface="Wingdings" panose="05000000000000000000" pitchFamily="2" charset="2"/>
              <a:buChar char="Ø"/>
            </a:pPr>
            <a:endParaRPr lang="en-US" b="0" dirty="0" smtClean="0">
              <a:effectLst/>
            </a:endParaRPr>
          </a:p>
          <a:p>
            <a:pPr>
              <a:buFont typeface="Wingdings" panose="05000000000000000000" pitchFamily="2" charset="2"/>
              <a:buChar char="Ø"/>
            </a:pPr>
            <a:r>
              <a:rPr lang="en-US" b="0" dirty="0" smtClean="0">
                <a:effectLst/>
              </a:rPr>
              <a:t>Midwives ensure safe outcomes through evidence based practice.</a:t>
            </a:r>
          </a:p>
          <a:p>
            <a:pPr>
              <a:buFont typeface="Wingdings" panose="05000000000000000000" pitchFamily="2" charset="2"/>
              <a:buChar char="Ø"/>
            </a:pPr>
            <a:r>
              <a:rPr lang="en-US" b="0" dirty="0" smtClean="0">
                <a:effectLst/>
              </a:rPr>
              <a:t>Midwives collaborate, co-manage, and sometimes refer patients to a physician as the safety and well-being of the patient is paramount.</a:t>
            </a:r>
          </a:p>
          <a:p>
            <a:pPr>
              <a:buFont typeface="Wingdings" panose="05000000000000000000" pitchFamily="2" charset="2"/>
              <a:buChar char="Ø"/>
            </a:pPr>
            <a:r>
              <a:rPr lang="en-US" b="0" dirty="0" smtClean="0">
                <a:effectLst/>
              </a:rPr>
              <a:t>The result is a collegial</a:t>
            </a:r>
            <a:r>
              <a:rPr lang="en-US" b="0" dirty="0">
                <a:effectLst/>
              </a:rPr>
              <a:t> </a:t>
            </a:r>
            <a:r>
              <a:rPr lang="en-US" b="0" dirty="0" smtClean="0">
                <a:effectLst/>
              </a:rPr>
              <a:t>healthcare environment with improved patient satisfaction.</a:t>
            </a:r>
          </a:p>
        </p:txBody>
      </p:sp>
      <p:pic>
        <p:nvPicPr>
          <p:cNvPr id="2" name="Picture 1" descr="DrBiggersAward.jpg"/>
          <p:cNvPicPr>
            <a:picLocks noChangeAspect="1"/>
          </p:cNvPicPr>
          <p:nvPr/>
        </p:nvPicPr>
        <p:blipFill rotWithShape="1">
          <a:blip r:embed="rId3">
            <a:extLst>
              <a:ext uri="{28A0092B-C50C-407E-A947-70E740481C1C}">
                <a14:useLocalDpi xmlns:a14="http://schemas.microsoft.com/office/drawing/2010/main" val="0"/>
              </a:ext>
            </a:extLst>
          </a:blip>
          <a:srcRect l="17531" t="10000" r="23457"/>
          <a:stretch/>
        </p:blipFill>
        <p:spPr>
          <a:xfrm>
            <a:off x="151538" y="1803400"/>
            <a:ext cx="2242125" cy="45593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Questions?</a:t>
            </a:r>
            <a:endParaRPr lang="en-US" b="0" dirty="0">
              <a:effectLst/>
            </a:endParaRPr>
          </a:p>
        </p:txBody>
      </p:sp>
      <p:sp>
        <p:nvSpPr>
          <p:cNvPr id="3" name="Text Placeholder 2"/>
          <p:cNvSpPr>
            <a:spLocks noGrp="1"/>
          </p:cNvSpPr>
          <p:nvPr>
            <p:ph type="body" idx="1"/>
          </p:nvPr>
        </p:nvSpPr>
        <p:spPr/>
        <p:txBody>
          <a:bodyPr>
            <a:normAutofit/>
          </a:bodyPr>
          <a:lstStyle/>
          <a:p>
            <a:r>
              <a:rPr lang="en-US" sz="2400" b="0" dirty="0" smtClean="0">
                <a:effectLst/>
              </a:rPr>
              <a:t>To contact NYSALM: </a:t>
            </a:r>
          </a:p>
          <a:p>
            <a:r>
              <a:rPr lang="en-US" sz="2400" b="0" dirty="0" smtClean="0">
                <a:effectLst/>
                <a:hlinkClick r:id="rId3"/>
              </a:rPr>
              <a:t>newyorkmidwives@gmail.com</a:t>
            </a:r>
            <a:endParaRPr lang="en-US" sz="2400" b="0" dirty="0" smtClean="0">
              <a:effectLst/>
            </a:endParaRPr>
          </a:p>
          <a:p>
            <a:r>
              <a:rPr lang="en-US" sz="2400" b="0" dirty="0" smtClean="0">
                <a:effectLst/>
              </a:rPr>
              <a:t>518-852-7965</a:t>
            </a:r>
            <a:endParaRPr lang="en-US" sz="2400" b="0" dirty="0">
              <a:effectLst/>
            </a:endParaRPr>
          </a:p>
        </p:txBody>
      </p:sp>
      <p:pic>
        <p:nvPicPr>
          <p:cNvPr id="4" name="Picture 3"/>
          <p:cNvPicPr>
            <a:picLocks noChangeAspect="1"/>
          </p:cNvPicPr>
          <p:nvPr/>
        </p:nvPicPr>
        <p:blipFill>
          <a:blip r:embed="rId4"/>
          <a:stretch>
            <a:fillRect/>
          </a:stretch>
        </p:blipFill>
        <p:spPr>
          <a:xfrm>
            <a:off x="3015876" y="5138420"/>
            <a:ext cx="3367652" cy="1509497"/>
          </a:xfrm>
          <a:prstGeom prst="rect">
            <a:avLst/>
          </a:prstGeom>
        </p:spPr>
      </p:pic>
      <p:pic>
        <p:nvPicPr>
          <p:cNvPr id="5" name="Picture 4"/>
          <p:cNvPicPr>
            <a:picLocks noChangeAspect="1"/>
          </p:cNvPicPr>
          <p:nvPr/>
        </p:nvPicPr>
        <p:blipFill>
          <a:blip r:embed="rId5"/>
          <a:stretch>
            <a:fillRect/>
          </a:stretch>
        </p:blipFill>
        <p:spPr>
          <a:xfrm>
            <a:off x="1941513" y="272803"/>
            <a:ext cx="5051615" cy="251793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5"/>
            <a:ext cx="8228013" cy="1166648"/>
          </a:xfrm>
        </p:spPr>
        <p:txBody>
          <a:bodyPr/>
          <a:lstStyle/>
          <a:p>
            <a:pPr algn="l"/>
            <a:r>
              <a:rPr lang="en-US" dirty="0" smtClean="0"/>
              <a:t>References</a:t>
            </a:r>
            <a:endParaRPr lang="en-US" dirty="0"/>
          </a:p>
        </p:txBody>
      </p:sp>
      <p:sp>
        <p:nvSpPr>
          <p:cNvPr id="3" name="Text Placeholder 2"/>
          <p:cNvSpPr>
            <a:spLocks noGrp="1"/>
          </p:cNvSpPr>
          <p:nvPr>
            <p:ph type="body" idx="1"/>
          </p:nvPr>
        </p:nvSpPr>
        <p:spPr>
          <a:xfrm>
            <a:off x="457200" y="1876097"/>
            <a:ext cx="8228013" cy="4761186"/>
          </a:xfrm>
        </p:spPr>
        <p:txBody>
          <a:bodyPr>
            <a:normAutofit fontScale="92500" lnSpcReduction="20000"/>
          </a:bodyPr>
          <a:lstStyle/>
          <a:p>
            <a:pPr algn="l"/>
            <a:r>
              <a:rPr lang="en-US" b="0" dirty="0" smtClean="0">
                <a:solidFill>
                  <a:schemeClr val="tx1"/>
                </a:solidFill>
                <a:effectLst/>
              </a:rPr>
              <a:t>American College of Nurse Midwives (2012). </a:t>
            </a:r>
            <a:r>
              <a:rPr lang="en-US" b="0" i="1" dirty="0" smtClean="0">
                <a:solidFill>
                  <a:schemeClr val="tx1"/>
                </a:solidFill>
                <a:effectLst/>
              </a:rPr>
              <a:t>A summary of research of midwifery practice in the United States. </a:t>
            </a:r>
            <a:r>
              <a:rPr lang="en-US" b="0" dirty="0" smtClean="0">
                <a:solidFill>
                  <a:schemeClr val="tx1"/>
                </a:solidFill>
                <a:effectLst/>
              </a:rPr>
              <a:t>Retrieved August 15, 2014 from </a:t>
            </a:r>
            <a:r>
              <a:rPr lang="en-US" b="0" dirty="0">
                <a:solidFill>
                  <a:schemeClr val="accent1">
                    <a:lumMod val="40000"/>
                    <a:lumOff val="60000"/>
                  </a:schemeClr>
                </a:solidFill>
              </a:rPr>
              <a:t>http://www.midwife.org/ACNM/files/ccLibraryFiles/Filename/000000002128/Midwifery%20Evidence-based%20Practice%20Issue%20Brief%20FINALMAY%202012.pdf </a:t>
            </a:r>
            <a:endParaRPr lang="en-US" b="0" dirty="0" smtClean="0">
              <a:solidFill>
                <a:schemeClr val="accent1">
                  <a:lumMod val="40000"/>
                  <a:lumOff val="60000"/>
                </a:schemeClr>
              </a:solidFill>
            </a:endParaRPr>
          </a:p>
          <a:p>
            <a:pPr algn="l"/>
            <a:endParaRPr lang="en-US" b="0" dirty="0">
              <a:solidFill>
                <a:schemeClr val="accent1">
                  <a:lumMod val="40000"/>
                  <a:lumOff val="60000"/>
                </a:schemeClr>
              </a:solidFill>
              <a:effectLst/>
            </a:endParaRPr>
          </a:p>
          <a:p>
            <a:pPr algn="l"/>
            <a:r>
              <a:rPr lang="en-US" b="0" dirty="0">
                <a:solidFill>
                  <a:schemeClr val="tx1"/>
                </a:solidFill>
                <a:effectLst/>
              </a:rPr>
              <a:t>B</a:t>
            </a:r>
            <a:r>
              <a:rPr lang="en-US" b="0" dirty="0" smtClean="0">
                <a:solidFill>
                  <a:schemeClr val="tx1"/>
                </a:solidFill>
                <a:effectLst/>
              </a:rPr>
              <a:t>irthTOOLS.org (2014). </a:t>
            </a:r>
            <a:r>
              <a:rPr lang="en-US" b="0" i="1" dirty="0" smtClean="0">
                <a:solidFill>
                  <a:schemeClr val="tx1"/>
                </a:solidFill>
                <a:effectLst/>
              </a:rPr>
              <a:t>Tools for optimizing the outcomes of labor safely. </a:t>
            </a:r>
            <a:r>
              <a:rPr lang="en-US" b="0" dirty="0" smtClean="0">
                <a:solidFill>
                  <a:schemeClr val="tx1"/>
                </a:solidFill>
                <a:effectLst/>
              </a:rPr>
              <a:t>Retrieved </a:t>
            </a:r>
            <a:r>
              <a:rPr lang="en-US" b="0" dirty="0">
                <a:solidFill>
                  <a:schemeClr val="tx1"/>
                </a:solidFill>
                <a:effectLst/>
              </a:rPr>
              <a:t>August 15, 2014 from </a:t>
            </a:r>
            <a:r>
              <a:rPr lang="en-US" b="0" dirty="0" smtClean="0">
                <a:solidFill>
                  <a:schemeClr val="accent1">
                    <a:lumMod val="60000"/>
                    <a:lumOff val="40000"/>
                  </a:schemeClr>
                </a:solidFill>
                <a:effectLst/>
              </a:rPr>
              <a:t>http://www.birthtools.org/ </a:t>
            </a:r>
          </a:p>
          <a:p>
            <a:pPr algn="l"/>
            <a:endParaRPr lang="en-US" b="0" dirty="0">
              <a:solidFill>
                <a:schemeClr val="tx1"/>
              </a:solidFill>
              <a:effectLst/>
            </a:endParaRPr>
          </a:p>
          <a:p>
            <a:pPr algn="l"/>
            <a:r>
              <a:rPr lang="en-US" b="0" dirty="0" smtClean="0">
                <a:solidFill>
                  <a:schemeClr val="tx1"/>
                </a:solidFill>
                <a:effectLst/>
              </a:rPr>
              <a:t>Citizens for Midwifery (2014). </a:t>
            </a:r>
            <a:r>
              <a:rPr lang="en-US" b="0" i="1" dirty="0" smtClean="0">
                <a:solidFill>
                  <a:schemeClr val="tx1"/>
                </a:solidFill>
                <a:effectLst/>
              </a:rPr>
              <a:t>The midwives </a:t>
            </a:r>
            <a:r>
              <a:rPr lang="en-US" b="0" i="1" dirty="0">
                <a:solidFill>
                  <a:schemeClr val="tx1"/>
                </a:solidFill>
                <a:effectLst/>
              </a:rPr>
              <a:t>m</a:t>
            </a:r>
            <a:r>
              <a:rPr lang="en-US" b="0" i="1" dirty="0" smtClean="0">
                <a:solidFill>
                  <a:schemeClr val="tx1"/>
                </a:solidFill>
                <a:effectLst/>
              </a:rPr>
              <a:t>odel of care</a:t>
            </a:r>
            <a:r>
              <a:rPr lang="en-US" b="0" dirty="0" smtClean="0">
                <a:solidFill>
                  <a:schemeClr val="tx1"/>
                </a:solidFill>
                <a:effectLst/>
              </a:rPr>
              <a:t>. Retrieved August 15, 2014 from </a:t>
            </a:r>
            <a:r>
              <a:rPr lang="en-US" b="0" dirty="0" smtClean="0">
                <a:solidFill>
                  <a:schemeClr val="accent1">
                    <a:lumMod val="60000"/>
                    <a:lumOff val="40000"/>
                  </a:schemeClr>
                </a:solidFill>
                <a:effectLst/>
              </a:rPr>
              <a:t>http://cfmidwifery.org/mmoc/define.aspx</a:t>
            </a:r>
            <a:r>
              <a:rPr lang="en-US" b="0" dirty="0" smtClean="0">
                <a:solidFill>
                  <a:schemeClr val="tx1"/>
                </a:solidFill>
                <a:effectLst/>
              </a:rPr>
              <a:t> </a:t>
            </a:r>
          </a:p>
          <a:p>
            <a:pPr algn="l"/>
            <a:endParaRPr lang="en-US" u="sng" dirty="0" smtClean="0">
              <a:solidFill>
                <a:schemeClr val="tx1"/>
              </a:solidFill>
            </a:endParaRPr>
          </a:p>
          <a:p>
            <a:pPr algn="l"/>
            <a:r>
              <a:rPr lang="en-US" b="0" dirty="0" smtClean="0">
                <a:solidFill>
                  <a:schemeClr val="tx1"/>
                </a:solidFill>
                <a:effectLst/>
              </a:rPr>
              <a:t>Lancet(2014). </a:t>
            </a:r>
            <a:r>
              <a:rPr lang="en-US" b="0" i="1" dirty="0" smtClean="0">
                <a:solidFill>
                  <a:schemeClr val="tx1"/>
                </a:solidFill>
                <a:effectLst/>
              </a:rPr>
              <a:t>Midwifery an executive summary for the Lancet’s series</a:t>
            </a:r>
            <a:r>
              <a:rPr lang="en-US" b="0" dirty="0" smtClean="0">
                <a:solidFill>
                  <a:schemeClr val="tx1"/>
                </a:solidFill>
                <a:effectLst/>
              </a:rPr>
              <a:t>. </a:t>
            </a:r>
            <a:r>
              <a:rPr lang="en-US" b="0" dirty="0">
                <a:solidFill>
                  <a:schemeClr val="tx1"/>
                </a:solidFill>
                <a:effectLst/>
              </a:rPr>
              <a:t>Retrieved August 15, 2014 from </a:t>
            </a:r>
            <a:r>
              <a:rPr lang="en-US" b="0" dirty="0">
                <a:solidFill>
                  <a:schemeClr val="accent1">
                    <a:lumMod val="60000"/>
                    <a:lumOff val="40000"/>
                  </a:schemeClr>
                </a:solidFill>
                <a:effectLst/>
              </a:rPr>
              <a:t>http://</a:t>
            </a:r>
            <a:r>
              <a:rPr lang="en-US" b="0" dirty="0" smtClean="0">
                <a:solidFill>
                  <a:schemeClr val="accent1">
                    <a:lumMod val="60000"/>
                    <a:lumOff val="40000"/>
                  </a:schemeClr>
                </a:solidFill>
                <a:effectLst/>
              </a:rPr>
              <a:t>download.thelancet.com/flatcontentassets/series/midwifery/midwifery_exec_summ.pdf   </a:t>
            </a:r>
          </a:p>
          <a:p>
            <a:pPr algn="l"/>
            <a:endParaRPr lang="en-US" b="0" dirty="0">
              <a:solidFill>
                <a:schemeClr val="accent1">
                  <a:lumMod val="60000"/>
                  <a:lumOff val="40000"/>
                </a:schemeClr>
              </a:solidFill>
              <a:effectLst/>
            </a:endParaRPr>
          </a:p>
          <a:p>
            <a:pPr algn="l"/>
            <a:r>
              <a:rPr lang="en-US" b="0" dirty="0" smtClean="0">
                <a:solidFill>
                  <a:schemeClr val="tx1"/>
                </a:solidFill>
                <a:effectLst/>
              </a:rPr>
              <a:t>New York State Department of Health (2014). </a:t>
            </a:r>
            <a:r>
              <a:rPr lang="en-US" b="0" i="1" dirty="0" smtClean="0">
                <a:solidFill>
                  <a:schemeClr val="tx1"/>
                </a:solidFill>
                <a:effectLst/>
              </a:rPr>
              <a:t>Vital statistics of  New York State 2012. </a:t>
            </a:r>
            <a:r>
              <a:rPr lang="en-US" b="0" dirty="0">
                <a:solidFill>
                  <a:schemeClr val="tx1"/>
                </a:solidFill>
                <a:effectLst/>
              </a:rPr>
              <a:t>Retrieved August 15, 2014 from http://www.health.ny.gov/statistics/vital_statistics/2012/</a:t>
            </a:r>
            <a:r>
              <a:rPr lang="en-US" b="0" dirty="0" smtClean="0">
                <a:solidFill>
                  <a:schemeClr val="accent1">
                    <a:lumMod val="60000"/>
                    <a:lumOff val="40000"/>
                  </a:schemeClr>
                </a:solidFill>
                <a:effectLst/>
              </a:rPr>
              <a:t> </a:t>
            </a:r>
          </a:p>
          <a:p>
            <a:pPr algn="l"/>
            <a:endParaRPr lang="en-US" b="0" u="sng" dirty="0">
              <a:solidFill>
                <a:schemeClr val="accent1">
                  <a:lumMod val="60000"/>
                  <a:lumOff val="40000"/>
                </a:schemeClr>
              </a:solidFill>
              <a:effectLst/>
            </a:endParaRPr>
          </a:p>
          <a:p>
            <a:pPr algn="l"/>
            <a:endParaRPr lang="en-US" dirty="0"/>
          </a:p>
        </p:txBody>
      </p:sp>
    </p:spTree>
    <p:extLst>
      <p:ext uri="{BB962C8B-B14F-4D97-AF65-F5344CB8AC3E}">
        <p14:creationId xmlns:p14="http://schemas.microsoft.com/office/powerpoint/2010/main" val="15144885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373"/>
            <a:ext cx="8228013" cy="804042"/>
          </a:xfrm>
        </p:spPr>
        <p:txBody>
          <a:bodyPr>
            <a:noAutofit/>
          </a:bodyPr>
          <a:lstStyle/>
          <a:p>
            <a:pPr algn="l"/>
            <a:r>
              <a:rPr lang="en-US" dirty="0" smtClean="0"/>
              <a:t>References cont’d</a:t>
            </a:r>
            <a:endParaRPr lang="en-US" dirty="0"/>
          </a:p>
        </p:txBody>
      </p:sp>
      <p:sp>
        <p:nvSpPr>
          <p:cNvPr id="3" name="Text Placeholder 2"/>
          <p:cNvSpPr>
            <a:spLocks noGrp="1"/>
          </p:cNvSpPr>
          <p:nvPr>
            <p:ph type="body" idx="1"/>
          </p:nvPr>
        </p:nvSpPr>
        <p:spPr>
          <a:xfrm>
            <a:off x="457200" y="1639615"/>
            <a:ext cx="8228013" cy="5108026"/>
          </a:xfrm>
        </p:spPr>
        <p:txBody>
          <a:bodyPr>
            <a:normAutofit fontScale="92500" lnSpcReduction="20000"/>
          </a:bodyPr>
          <a:lstStyle/>
          <a:p>
            <a:pPr algn="l"/>
            <a:r>
              <a:rPr lang="en-US" b="0" dirty="0">
                <a:solidFill>
                  <a:schemeClr val="tx1"/>
                </a:solidFill>
                <a:effectLst/>
              </a:rPr>
              <a:t>New York State Office of the Professions (2014). </a:t>
            </a:r>
            <a:r>
              <a:rPr lang="en-US" b="0" i="1" dirty="0">
                <a:solidFill>
                  <a:schemeClr val="tx1"/>
                </a:solidFill>
                <a:effectLst/>
              </a:rPr>
              <a:t>Midwifery-questions &amp; answers. </a:t>
            </a:r>
            <a:r>
              <a:rPr lang="en-US" b="0" dirty="0">
                <a:solidFill>
                  <a:schemeClr val="tx1"/>
                </a:solidFill>
                <a:effectLst/>
              </a:rPr>
              <a:t>Retrieved August 15, 2014 from  </a:t>
            </a:r>
            <a:r>
              <a:rPr lang="en-US" b="0" dirty="0">
                <a:solidFill>
                  <a:schemeClr val="accent1">
                    <a:lumMod val="60000"/>
                    <a:lumOff val="40000"/>
                  </a:schemeClr>
                </a:solidFill>
                <a:effectLst/>
              </a:rPr>
              <a:t>http://www.op.nysed.gov/orof/midwife/midwifeqa.htm </a:t>
            </a:r>
            <a:endParaRPr lang="en-US" b="0" dirty="0" smtClean="0">
              <a:solidFill>
                <a:schemeClr val="tx1"/>
              </a:solidFill>
              <a:effectLst/>
            </a:endParaRPr>
          </a:p>
          <a:p>
            <a:pPr algn="l"/>
            <a:endParaRPr lang="en-US" b="0" dirty="0">
              <a:solidFill>
                <a:schemeClr val="tx1"/>
              </a:solidFill>
              <a:effectLst/>
            </a:endParaRPr>
          </a:p>
          <a:p>
            <a:pPr algn="l"/>
            <a:r>
              <a:rPr lang="en-US" b="0" dirty="0" smtClean="0">
                <a:solidFill>
                  <a:schemeClr val="tx1"/>
                </a:solidFill>
                <a:effectLst/>
              </a:rPr>
              <a:t>The American Congress of Obstetricians and Gynecologists (2014). </a:t>
            </a:r>
            <a:r>
              <a:rPr lang="en-US" b="0" i="1" dirty="0" smtClean="0">
                <a:solidFill>
                  <a:schemeClr val="tx1"/>
                </a:solidFill>
                <a:effectLst/>
              </a:rPr>
              <a:t>2014 ACOG workforce fact sheet: New York. </a:t>
            </a:r>
            <a:r>
              <a:rPr lang="en-US" b="0" dirty="0" smtClean="0">
                <a:solidFill>
                  <a:schemeClr val="tx1"/>
                </a:solidFill>
                <a:effectLst/>
              </a:rPr>
              <a:t>Retrieved August 15, </a:t>
            </a:r>
            <a:r>
              <a:rPr lang="en-US" b="0" dirty="0">
                <a:solidFill>
                  <a:schemeClr val="tx1"/>
                </a:solidFill>
                <a:effectLst/>
              </a:rPr>
              <a:t>2014 from </a:t>
            </a:r>
            <a:r>
              <a:rPr lang="en-US" b="0" dirty="0">
                <a:solidFill>
                  <a:schemeClr val="accent1">
                    <a:lumMod val="60000"/>
                    <a:lumOff val="40000"/>
                  </a:schemeClr>
                </a:solidFill>
                <a:effectLst/>
              </a:rPr>
              <a:t>http://www.acog.org/~/media/Departments/Government%20Relations%20and%20Outreach/WF2011NY.pdf</a:t>
            </a:r>
          </a:p>
          <a:p>
            <a:pPr algn="l"/>
            <a:endParaRPr lang="en-US" b="0" dirty="0" smtClean="0">
              <a:solidFill>
                <a:schemeClr val="tx1"/>
              </a:solidFill>
              <a:effectLst/>
            </a:endParaRPr>
          </a:p>
          <a:p>
            <a:pPr algn="l"/>
            <a:r>
              <a:rPr lang="en-US" b="0" dirty="0" smtClean="0">
                <a:solidFill>
                  <a:schemeClr val="tx1"/>
                </a:solidFill>
                <a:effectLst/>
              </a:rPr>
              <a:t>The Center for Disease Control and Prevention (2014). </a:t>
            </a:r>
            <a:r>
              <a:rPr lang="en-US" b="0" i="1" dirty="0" smtClean="0">
                <a:solidFill>
                  <a:schemeClr val="tx1"/>
                </a:solidFill>
                <a:effectLst/>
              </a:rPr>
              <a:t>Health statistics data. </a:t>
            </a:r>
            <a:r>
              <a:rPr lang="en-US" b="0" dirty="0" smtClean="0">
                <a:solidFill>
                  <a:schemeClr val="tx1"/>
                </a:solidFill>
                <a:effectLst/>
              </a:rPr>
              <a:t>Retrieved August 15, </a:t>
            </a:r>
            <a:r>
              <a:rPr lang="en-US" b="0" dirty="0">
                <a:solidFill>
                  <a:schemeClr val="tx1"/>
                </a:solidFill>
                <a:effectLst/>
              </a:rPr>
              <a:t>2014 from </a:t>
            </a:r>
            <a:r>
              <a:rPr lang="en-US" b="0" dirty="0">
                <a:solidFill>
                  <a:schemeClr val="accent1">
                    <a:lumMod val="60000"/>
                    <a:lumOff val="40000"/>
                  </a:schemeClr>
                </a:solidFill>
                <a:effectLst/>
              </a:rPr>
              <a:t>http://www.cdc.gov/nchs/</a:t>
            </a:r>
            <a:endParaRPr lang="en-US" b="0" dirty="0" smtClean="0">
              <a:solidFill>
                <a:schemeClr val="accent1">
                  <a:lumMod val="60000"/>
                  <a:lumOff val="40000"/>
                </a:schemeClr>
              </a:solidFill>
              <a:effectLst/>
            </a:endParaRPr>
          </a:p>
          <a:p>
            <a:pPr algn="l"/>
            <a:endParaRPr lang="en-US" b="0" dirty="0">
              <a:solidFill>
                <a:schemeClr val="tx1"/>
              </a:solidFill>
              <a:effectLst/>
            </a:endParaRPr>
          </a:p>
          <a:p>
            <a:pPr algn="l"/>
            <a:r>
              <a:rPr lang="en-US" b="0" dirty="0" smtClean="0">
                <a:solidFill>
                  <a:schemeClr val="tx1"/>
                </a:solidFill>
                <a:effectLst/>
              </a:rPr>
              <a:t>The Center for Health Workforce Studies (2013). </a:t>
            </a:r>
            <a:r>
              <a:rPr lang="en-US" b="0" i="1" dirty="0" smtClean="0">
                <a:solidFill>
                  <a:schemeClr val="tx1"/>
                </a:solidFill>
                <a:effectLst/>
              </a:rPr>
              <a:t>New York state health workforce data planning guide. </a:t>
            </a:r>
            <a:r>
              <a:rPr lang="en-US" b="0" dirty="0" smtClean="0">
                <a:solidFill>
                  <a:schemeClr val="tx1"/>
                </a:solidFill>
                <a:effectLst/>
              </a:rPr>
              <a:t>Retrieved August 15, 2014 from </a:t>
            </a:r>
            <a:r>
              <a:rPr lang="en-US" b="0" dirty="0">
                <a:solidFill>
                  <a:schemeClr val="accent1">
                    <a:lumMod val="60000"/>
                    <a:lumOff val="40000"/>
                  </a:schemeClr>
                </a:solidFill>
                <a:effectLst/>
              </a:rPr>
              <a:t>http://</a:t>
            </a:r>
            <a:r>
              <a:rPr lang="en-US" b="0" dirty="0" smtClean="0">
                <a:solidFill>
                  <a:schemeClr val="accent1">
                    <a:lumMod val="60000"/>
                    <a:lumOff val="40000"/>
                  </a:schemeClr>
                </a:solidFill>
                <a:effectLst/>
              </a:rPr>
              <a:t>chws.albany.edu/archive/uploads/2013/09/nys_health_workforce_planning_data_guide_2013.pdf</a:t>
            </a:r>
            <a:endParaRPr lang="en-US" b="0" dirty="0" smtClean="0">
              <a:solidFill>
                <a:schemeClr val="tx1"/>
              </a:solidFill>
              <a:effectLst/>
            </a:endParaRPr>
          </a:p>
          <a:p>
            <a:pPr algn="l"/>
            <a:endParaRPr lang="en-US" b="0" dirty="0">
              <a:solidFill>
                <a:schemeClr val="tx1"/>
              </a:solidFill>
              <a:effectLst/>
            </a:endParaRPr>
          </a:p>
          <a:p>
            <a:pPr algn="l"/>
            <a:r>
              <a:rPr lang="en-US" b="0" dirty="0" smtClean="0">
                <a:solidFill>
                  <a:schemeClr val="tx1"/>
                </a:solidFill>
                <a:effectLst/>
              </a:rPr>
              <a:t>World </a:t>
            </a:r>
            <a:r>
              <a:rPr lang="en-US" b="0" dirty="0">
                <a:solidFill>
                  <a:schemeClr val="tx1"/>
                </a:solidFill>
                <a:effectLst/>
              </a:rPr>
              <a:t>Health Organization (2014). </a:t>
            </a:r>
            <a:r>
              <a:rPr lang="en-US" b="0" i="1" dirty="0">
                <a:solidFill>
                  <a:schemeClr val="tx1"/>
                </a:solidFill>
                <a:effectLst/>
              </a:rPr>
              <a:t>10 facts on midwifery</a:t>
            </a:r>
            <a:r>
              <a:rPr lang="en-US" b="0" dirty="0">
                <a:solidFill>
                  <a:schemeClr val="tx1"/>
                </a:solidFill>
                <a:effectLst/>
              </a:rPr>
              <a:t>. Retrieved August 15, 2014 from </a:t>
            </a:r>
            <a:r>
              <a:rPr lang="en-US" b="0" dirty="0">
                <a:solidFill>
                  <a:schemeClr val="accent1">
                    <a:lumMod val="60000"/>
                    <a:lumOff val="40000"/>
                  </a:schemeClr>
                </a:solidFill>
                <a:effectLst/>
              </a:rPr>
              <a:t>http://www.who.int/features/factfiles/midwifery/en/ </a:t>
            </a:r>
          </a:p>
          <a:p>
            <a:pPr algn="l"/>
            <a:r>
              <a:rPr lang="en-US" b="0" dirty="0">
                <a:solidFill>
                  <a:schemeClr val="tx1"/>
                </a:solidFill>
                <a:effectLst/>
              </a:rPr>
              <a:t> </a:t>
            </a:r>
          </a:p>
          <a:p>
            <a:pPr algn="l"/>
            <a:endParaRPr lang="en-US" b="0" dirty="0">
              <a:effectLst/>
            </a:endParaRPr>
          </a:p>
        </p:txBody>
      </p:sp>
    </p:spTree>
    <p:extLst>
      <p:ext uri="{BB962C8B-B14F-4D97-AF65-F5344CB8AC3E}">
        <p14:creationId xmlns:p14="http://schemas.microsoft.com/office/powerpoint/2010/main" val="33518045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80" y="-614857"/>
            <a:ext cx="8401434" cy="4698125"/>
          </a:xfrm>
        </p:spPr>
        <p:txBody>
          <a:bodyPr/>
          <a:lstStyle/>
          <a:p>
            <a:r>
              <a:rPr lang="en-US" b="0" dirty="0" smtClean="0">
                <a:effectLst/>
              </a:rPr>
              <a:t/>
            </a:r>
            <a:br>
              <a:rPr lang="en-US" b="0" dirty="0" smtClean="0">
                <a:effectLst/>
              </a:rPr>
            </a:br>
            <a:r>
              <a:rPr lang="en-US" b="0" dirty="0">
                <a:effectLst/>
              </a:rPr>
              <a:t/>
            </a:r>
            <a:br>
              <a:rPr lang="en-US" b="0" dirty="0">
                <a:effectLst/>
              </a:rPr>
            </a:br>
            <a:r>
              <a:rPr lang="en-US" b="0" dirty="0" smtClean="0">
                <a:effectLst/>
              </a:rPr>
              <a:t>A Brief Review of the State of Health in New York: </a:t>
            </a:r>
            <a:endParaRPr lang="en-US" b="0" dirty="0">
              <a:effectLst/>
            </a:endParaRPr>
          </a:p>
        </p:txBody>
      </p:sp>
      <p:sp>
        <p:nvSpPr>
          <p:cNvPr id="3" name="Text Placeholder 2"/>
          <p:cNvSpPr>
            <a:spLocks noGrp="1"/>
          </p:cNvSpPr>
          <p:nvPr>
            <p:ph type="body" idx="1"/>
          </p:nvPr>
        </p:nvSpPr>
        <p:spPr>
          <a:xfrm>
            <a:off x="457200" y="4083269"/>
            <a:ext cx="8228013" cy="204952"/>
          </a:xfrm>
        </p:spPr>
        <p:txBody>
          <a:bodyPr>
            <a:normAutofit fontScale="25000" lnSpcReduction="20000"/>
          </a:bodyPr>
          <a:lstStyle/>
          <a:p>
            <a:pPr algn="l"/>
            <a:endParaRPr lang="en-US" sz="3600" b="0" dirty="0">
              <a:effectLst/>
            </a:endParaRPr>
          </a:p>
          <a:p>
            <a:pPr algn="l"/>
            <a:endParaRPr lang="en-US" sz="3600" b="0" dirty="0" smtClean="0">
              <a:effectLst/>
            </a:endParaRPr>
          </a:p>
        </p:txBody>
      </p:sp>
    </p:spTree>
    <p:extLst>
      <p:ext uri="{BB962C8B-B14F-4D97-AF65-F5344CB8AC3E}">
        <p14:creationId xmlns:p14="http://schemas.microsoft.com/office/powerpoint/2010/main" val="42760674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274638"/>
            <a:ext cx="8481848" cy="1143000"/>
          </a:xfrm>
        </p:spPr>
        <p:txBody>
          <a:bodyPr>
            <a:normAutofit/>
          </a:bodyPr>
          <a:lstStyle/>
          <a:p>
            <a:pPr algn="l"/>
            <a:r>
              <a:rPr lang="en-US" b="0" dirty="0" smtClean="0">
                <a:effectLst/>
              </a:rPr>
              <a:t>NYS Health Costs too Much</a:t>
            </a:r>
            <a:endParaRPr lang="en-US" b="0" dirty="0">
              <a:effectLst/>
            </a:endParaRPr>
          </a:p>
        </p:txBody>
      </p:sp>
      <p:sp>
        <p:nvSpPr>
          <p:cNvPr id="4" name="Content Placeholder 3"/>
          <p:cNvSpPr>
            <a:spLocks noGrp="1"/>
          </p:cNvSpPr>
          <p:nvPr>
            <p:ph sz="half" idx="2"/>
          </p:nvPr>
        </p:nvSpPr>
        <p:spPr>
          <a:xfrm>
            <a:off x="457200" y="1714500"/>
            <a:ext cx="8286762" cy="2413000"/>
          </a:xfrm>
        </p:spPr>
        <p:txBody>
          <a:bodyPr>
            <a:normAutofit/>
          </a:bodyPr>
          <a:lstStyle/>
          <a:p>
            <a:pPr>
              <a:buFont typeface="Wingdings" panose="05000000000000000000" pitchFamily="2" charset="2"/>
              <a:buChar char="Ø"/>
            </a:pPr>
            <a:r>
              <a:rPr lang="en-US" b="0" dirty="0" smtClean="0">
                <a:effectLst/>
                <a:latin typeface="Corbel"/>
                <a:cs typeface="Corbel"/>
              </a:rPr>
              <a:t>In 2004, NY state spent a total of $126 billion on healthcare, with an estimated increase to $189 billion in 2011</a:t>
            </a:r>
          </a:p>
          <a:p>
            <a:pPr lvl="1">
              <a:buFont typeface="Wingdings" panose="05000000000000000000" pitchFamily="2" charset="2"/>
              <a:buChar char="§"/>
            </a:pPr>
            <a:r>
              <a:rPr lang="en-US" sz="2000" b="0" dirty="0" smtClean="0">
                <a:effectLst/>
                <a:latin typeface="Corbel"/>
                <a:cs typeface="Corbel"/>
              </a:rPr>
              <a:t>$6,535 per capita– the </a:t>
            </a:r>
            <a:r>
              <a:rPr lang="en-US" sz="2000" b="0" dirty="0">
                <a:effectLst/>
                <a:latin typeface="Corbel"/>
                <a:cs typeface="Corbel"/>
              </a:rPr>
              <a:t> </a:t>
            </a:r>
            <a:r>
              <a:rPr lang="en-US" sz="2000" b="0" dirty="0" smtClean="0">
                <a:effectLst/>
                <a:latin typeface="Corbel"/>
                <a:cs typeface="Corbel"/>
              </a:rPr>
              <a:t>4th highest in the U.S.</a:t>
            </a:r>
          </a:p>
          <a:p>
            <a:pPr lvl="1">
              <a:buFont typeface="Wingdings" panose="05000000000000000000" pitchFamily="2" charset="2"/>
              <a:buChar char="§"/>
            </a:pPr>
            <a:r>
              <a:rPr lang="en-US" sz="2000" b="0" dirty="0" smtClean="0">
                <a:effectLst/>
                <a:latin typeface="Corbel"/>
                <a:cs typeface="Corbel"/>
              </a:rPr>
              <a:t>Despite this , NY has been ranked 50</a:t>
            </a:r>
            <a:r>
              <a:rPr lang="en-US" sz="2000" b="0" baseline="30000" dirty="0" smtClean="0">
                <a:effectLst/>
                <a:latin typeface="Corbel"/>
                <a:cs typeface="Corbel"/>
              </a:rPr>
              <a:t>th</a:t>
            </a:r>
            <a:r>
              <a:rPr lang="en-US" sz="2000" b="0" dirty="0" smtClean="0">
                <a:effectLst/>
                <a:latin typeface="Corbel"/>
                <a:cs typeface="Corbel"/>
              </a:rPr>
              <a:t> in potentially avoidable use of hospitals and costs of care, 22</a:t>
            </a:r>
            <a:r>
              <a:rPr lang="en-US" sz="2000" b="0" baseline="30000" dirty="0" smtClean="0">
                <a:effectLst/>
                <a:latin typeface="Corbel"/>
                <a:cs typeface="Corbel"/>
              </a:rPr>
              <a:t>nd</a:t>
            </a:r>
            <a:r>
              <a:rPr lang="en-US" sz="2000" b="0" dirty="0" smtClean="0">
                <a:effectLst/>
                <a:latin typeface="Corbel"/>
                <a:cs typeface="Corbel"/>
              </a:rPr>
              <a:t> in providing prevention and treatment, and 18</a:t>
            </a:r>
            <a:r>
              <a:rPr lang="en-US" sz="2000" b="0" baseline="30000" dirty="0" smtClean="0">
                <a:effectLst/>
                <a:latin typeface="Corbel"/>
                <a:cs typeface="Corbel"/>
              </a:rPr>
              <a:t>th</a:t>
            </a:r>
            <a:r>
              <a:rPr lang="en-US" sz="2000" b="0" dirty="0" smtClean="0">
                <a:effectLst/>
                <a:latin typeface="Corbel"/>
                <a:cs typeface="Corbel"/>
              </a:rPr>
              <a:t> in health care access</a:t>
            </a:r>
            <a:endParaRPr lang="en-US" sz="2000" b="0" dirty="0" smtClean="0">
              <a:effectLst/>
            </a:endParaRPr>
          </a:p>
          <a:p>
            <a:pPr>
              <a:buFont typeface="Wingdings" panose="05000000000000000000" pitchFamily="2" charset="2"/>
              <a:buChar char="Ø"/>
            </a:pPr>
            <a:endParaRPr lang="en-US" b="0" dirty="0">
              <a:effectLst/>
              <a:latin typeface="Corbel"/>
              <a:cs typeface="Corbel"/>
            </a:endParaRPr>
          </a:p>
        </p:txBody>
      </p:sp>
      <p:pic>
        <p:nvPicPr>
          <p:cNvPr id="5" name="Picture 4"/>
          <p:cNvPicPr>
            <a:picLocks noChangeAspect="1"/>
          </p:cNvPicPr>
          <p:nvPr/>
        </p:nvPicPr>
        <p:blipFill>
          <a:blip r:embed="rId3"/>
          <a:stretch>
            <a:fillRect/>
          </a:stretch>
        </p:blipFill>
        <p:spPr>
          <a:xfrm rot="10800000" flipV="1">
            <a:off x="5029200" y="3717528"/>
            <a:ext cx="3899429" cy="2924571"/>
          </a:xfrm>
          <a:prstGeom prst="rect">
            <a:avLst/>
          </a:prstGeom>
        </p:spPr>
      </p:pic>
      <p:sp>
        <p:nvSpPr>
          <p:cNvPr id="6" name="TextBox 5"/>
          <p:cNvSpPr txBox="1"/>
          <p:nvPr/>
        </p:nvSpPr>
        <p:spPr>
          <a:xfrm>
            <a:off x="457200" y="4127500"/>
            <a:ext cx="184666" cy="369332"/>
          </a:xfrm>
          <a:prstGeom prst="rect">
            <a:avLst/>
          </a:prstGeom>
          <a:noFill/>
        </p:spPr>
        <p:txBody>
          <a:bodyPr wrap="none" rtlCol="0">
            <a:spAutoFit/>
          </a:bodyPr>
          <a:lstStyle/>
          <a:p>
            <a:endParaRPr lang="en-US" dirty="0"/>
          </a:p>
        </p:txBody>
      </p:sp>
      <p:sp>
        <p:nvSpPr>
          <p:cNvPr id="7" name="Rectangle 6"/>
          <p:cNvSpPr/>
          <p:nvPr/>
        </p:nvSpPr>
        <p:spPr>
          <a:xfrm>
            <a:off x="457200" y="3841334"/>
            <a:ext cx="4572000" cy="2246769"/>
          </a:xfrm>
          <a:prstGeom prst="rect">
            <a:avLst/>
          </a:prstGeom>
        </p:spPr>
        <p:txBody>
          <a:bodyPr wrap="square">
            <a:spAutoFit/>
          </a:bodyPr>
          <a:lstStyle/>
          <a:p>
            <a:pPr marL="342900" indent="-342900">
              <a:buClr>
                <a:schemeClr val="accent1">
                  <a:lumMod val="60000"/>
                  <a:lumOff val="40000"/>
                </a:schemeClr>
              </a:buClr>
              <a:buFont typeface="Wingdings" panose="05000000000000000000" pitchFamily="2" charset="2"/>
              <a:buChar char="Ø"/>
            </a:pPr>
            <a:r>
              <a:rPr lang="en-US" sz="2000" dirty="0" smtClean="0">
                <a:cs typeface="Corbel"/>
              </a:rPr>
              <a:t>The Office of Technology Assessment analyzed nurse practitioner and nurse-midwife practice at two different points in time and found that they provided medical care that was equivalent to or exceeded physician care at a lower total cost.</a:t>
            </a:r>
            <a:endParaRPr lang="en-US" sz="2000" dirty="0">
              <a:cs typeface="Corbel"/>
            </a:endParaRPr>
          </a:p>
        </p:txBody>
      </p:sp>
    </p:spTree>
    <p:extLst>
      <p:ext uri="{BB962C8B-B14F-4D97-AF65-F5344CB8AC3E}">
        <p14:creationId xmlns:p14="http://schemas.microsoft.com/office/powerpoint/2010/main" val="3906882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274638"/>
            <a:ext cx="8481848" cy="1143000"/>
          </a:xfrm>
        </p:spPr>
        <p:txBody>
          <a:bodyPr>
            <a:normAutofit/>
          </a:bodyPr>
          <a:lstStyle/>
          <a:p>
            <a:pPr algn="l"/>
            <a:r>
              <a:rPr lang="en-US" b="0" dirty="0" smtClean="0">
                <a:effectLst/>
              </a:rPr>
              <a:t>NYS Health Outcomes </a:t>
            </a:r>
            <a:endParaRPr lang="en-US" b="0" dirty="0">
              <a:effectLst/>
            </a:endParaRPr>
          </a:p>
        </p:txBody>
      </p:sp>
      <p:sp>
        <p:nvSpPr>
          <p:cNvPr id="3" name="Content Placeholder 2"/>
          <p:cNvSpPr>
            <a:spLocks noGrp="1"/>
          </p:cNvSpPr>
          <p:nvPr>
            <p:ph idx="1"/>
          </p:nvPr>
        </p:nvSpPr>
        <p:spPr>
          <a:xfrm>
            <a:off x="457200" y="1803400"/>
            <a:ext cx="8229600" cy="4787900"/>
          </a:xfrm>
        </p:spPr>
        <p:txBody>
          <a:bodyPr>
            <a:normAutofit/>
          </a:bodyPr>
          <a:lstStyle/>
          <a:p>
            <a:pPr>
              <a:buFont typeface="Wingdings" panose="05000000000000000000" pitchFamily="2" charset="2"/>
              <a:buChar char="Ø"/>
            </a:pPr>
            <a:r>
              <a:rPr lang="en-US" b="0" dirty="0" smtClean="0">
                <a:effectLst/>
              </a:rPr>
              <a:t>New </a:t>
            </a:r>
            <a:r>
              <a:rPr lang="en-US" b="0" dirty="0">
                <a:effectLst/>
              </a:rPr>
              <a:t>York State has one of the highest maternal mortality rates in the country</a:t>
            </a:r>
          </a:p>
          <a:p>
            <a:pPr lvl="1"/>
            <a:r>
              <a:rPr lang="en-US" sz="2400" b="0" dirty="0" smtClean="0">
                <a:effectLst/>
              </a:rPr>
              <a:t>It </a:t>
            </a:r>
            <a:r>
              <a:rPr lang="en-US" sz="2400" b="0" dirty="0">
                <a:effectLst/>
              </a:rPr>
              <a:t>c</a:t>
            </a:r>
            <a:r>
              <a:rPr lang="en-US" sz="2400" b="0" dirty="0" smtClean="0">
                <a:effectLst/>
              </a:rPr>
              <a:t>urrently ranks </a:t>
            </a:r>
            <a:r>
              <a:rPr lang="en-US" sz="2400" b="0" dirty="0">
                <a:effectLst/>
              </a:rPr>
              <a:t>47</a:t>
            </a:r>
            <a:r>
              <a:rPr lang="en-US" sz="2400" b="0" baseline="30000" dirty="0">
                <a:effectLst/>
              </a:rPr>
              <a:t>th</a:t>
            </a:r>
            <a:r>
              <a:rPr lang="en-US" sz="2400" b="0" dirty="0">
                <a:effectLst/>
              </a:rPr>
              <a:t> among the 50 states</a:t>
            </a:r>
          </a:p>
          <a:p>
            <a:pPr lvl="1"/>
            <a:r>
              <a:rPr lang="en-US" sz="2400" b="0" dirty="0">
                <a:effectLst/>
              </a:rPr>
              <a:t>2</a:t>
            </a:r>
            <a:r>
              <a:rPr lang="en-US" sz="2400" b="0" dirty="0" smtClean="0">
                <a:effectLst/>
              </a:rPr>
              <a:t>4.1/100,000 </a:t>
            </a:r>
            <a:r>
              <a:rPr lang="en-US" sz="2400" b="0" dirty="0">
                <a:effectLst/>
              </a:rPr>
              <a:t>births in 2008-</a:t>
            </a:r>
            <a:r>
              <a:rPr lang="en-US" sz="2400" b="0" dirty="0" smtClean="0">
                <a:effectLst/>
              </a:rPr>
              <a:t>2010</a:t>
            </a:r>
          </a:p>
          <a:p>
            <a:pPr lvl="1"/>
            <a:r>
              <a:rPr lang="en-US" sz="2400" b="0" dirty="0">
                <a:effectLst/>
              </a:rPr>
              <a:t>I</a:t>
            </a:r>
            <a:r>
              <a:rPr lang="en-US" sz="2400" b="0" dirty="0" smtClean="0">
                <a:effectLst/>
              </a:rPr>
              <a:t>ncreased </a:t>
            </a:r>
            <a:r>
              <a:rPr lang="en-US" sz="2400" b="0" dirty="0">
                <a:effectLst/>
              </a:rPr>
              <a:t>30% in the last </a:t>
            </a:r>
            <a:r>
              <a:rPr lang="en-US" sz="2400" b="0" dirty="0" smtClean="0">
                <a:effectLst/>
              </a:rPr>
              <a:t>decade in NYC</a:t>
            </a:r>
          </a:p>
          <a:p>
            <a:pPr marL="342900" lvl="1" indent="-342900">
              <a:spcBef>
                <a:spcPts val="2000"/>
              </a:spcBef>
              <a:buClr>
                <a:schemeClr val="accent1"/>
              </a:buClr>
              <a:buFont typeface="Wingdings" panose="05000000000000000000" pitchFamily="2" charset="2"/>
              <a:buChar char="Ø"/>
            </a:pPr>
            <a:r>
              <a:rPr lang="en-US" sz="2400" b="0" dirty="0" smtClean="0">
                <a:effectLst/>
              </a:rPr>
              <a:t>2013 rate of infant mortality: 5.3/1,000</a:t>
            </a:r>
          </a:p>
          <a:p>
            <a:pPr>
              <a:buFont typeface="Wingdings" panose="05000000000000000000" pitchFamily="2" charset="2"/>
              <a:buChar char="Ø"/>
            </a:pPr>
            <a:r>
              <a:rPr lang="en-US" b="0" dirty="0" smtClean="0">
                <a:effectLst/>
              </a:rPr>
              <a:t>2013 rate of preterm birth (&lt;37 weeks): 12%</a:t>
            </a:r>
          </a:p>
          <a:p>
            <a:pPr>
              <a:buFont typeface="Wingdings" panose="05000000000000000000" pitchFamily="2" charset="2"/>
              <a:buChar char="Ø"/>
            </a:pPr>
            <a:r>
              <a:rPr lang="en-US" b="0" dirty="0" smtClean="0">
                <a:effectLst/>
              </a:rPr>
              <a:t>NYS rate of low birth weight babies (&lt;2500 </a:t>
            </a:r>
            <a:r>
              <a:rPr lang="en-US" b="0" dirty="0" err="1" smtClean="0">
                <a:effectLst/>
              </a:rPr>
              <a:t>g</a:t>
            </a:r>
            <a:r>
              <a:rPr lang="en-US" b="0" dirty="0" smtClean="0">
                <a:effectLst/>
              </a:rPr>
              <a:t>): 8.2%</a:t>
            </a:r>
          </a:p>
          <a:p>
            <a:pPr marL="342900" lvl="1" indent="-342900">
              <a:spcBef>
                <a:spcPts val="2000"/>
              </a:spcBef>
              <a:buClr>
                <a:schemeClr val="accent1"/>
              </a:buClr>
            </a:pPr>
            <a:endParaRPr lang="en-US" sz="2400" dirty="0" smtClean="0"/>
          </a:p>
          <a:p>
            <a:endParaRPr lang="en-US" dirty="0" smtClean="0"/>
          </a:p>
          <a:p>
            <a:pPr lvl="1"/>
            <a:endParaRPr lang="en-US" dirty="0"/>
          </a:p>
        </p:txBody>
      </p:sp>
    </p:spTree>
    <p:extLst>
      <p:ext uri="{BB962C8B-B14F-4D97-AF65-F5344CB8AC3E}">
        <p14:creationId xmlns:p14="http://schemas.microsoft.com/office/powerpoint/2010/main" val="2037678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4001"/>
            <a:ext cx="8228013" cy="952499"/>
          </a:xfrm>
        </p:spPr>
        <p:txBody>
          <a:bodyPr/>
          <a:lstStyle/>
          <a:p>
            <a:r>
              <a:rPr lang="en-US" dirty="0" smtClean="0">
                <a:effectLst/>
              </a:rPr>
              <a:t>What is NYSALM?</a:t>
            </a:r>
            <a:endParaRPr lang="en-US" dirty="0">
              <a:effectLst/>
            </a:endParaRPr>
          </a:p>
        </p:txBody>
      </p:sp>
      <p:sp>
        <p:nvSpPr>
          <p:cNvPr id="14" name="Content Placeholder 13"/>
          <p:cNvSpPr>
            <a:spLocks noGrp="1"/>
          </p:cNvSpPr>
          <p:nvPr>
            <p:ph type="body" idx="1"/>
          </p:nvPr>
        </p:nvSpPr>
        <p:spPr>
          <a:xfrm>
            <a:off x="1028701" y="1574799"/>
            <a:ext cx="6857999" cy="990601"/>
          </a:xfrm>
        </p:spPr>
        <p:txBody>
          <a:bodyPr/>
          <a:lstStyle/>
          <a:p>
            <a:r>
              <a:rPr lang="en-US" dirty="0" smtClean="0"/>
              <a:t>New York State Association of Licensed Midwives (NYSALM): The voice of Midwives in New York</a:t>
            </a:r>
          </a:p>
          <a:p>
            <a:endParaRPr lang="en-US" dirty="0"/>
          </a:p>
        </p:txBody>
      </p:sp>
      <p:pic>
        <p:nvPicPr>
          <p:cNvPr id="6" name="Picture 5"/>
          <p:cNvPicPr>
            <a:picLocks noChangeAspect="1"/>
          </p:cNvPicPr>
          <p:nvPr/>
        </p:nvPicPr>
        <p:blipFill>
          <a:blip r:embed="rId3"/>
          <a:stretch>
            <a:fillRect/>
          </a:stretch>
        </p:blipFill>
        <p:spPr>
          <a:xfrm>
            <a:off x="1574799" y="2318957"/>
            <a:ext cx="5840413" cy="417074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274638"/>
            <a:ext cx="8418786" cy="1143000"/>
          </a:xfrm>
        </p:spPr>
        <p:txBody>
          <a:bodyPr>
            <a:normAutofit/>
          </a:bodyPr>
          <a:lstStyle/>
          <a:p>
            <a:pPr algn="l"/>
            <a:r>
              <a:rPr lang="en-US" b="0" dirty="0" smtClean="0">
                <a:effectLst/>
              </a:rPr>
              <a:t>True or False?</a:t>
            </a:r>
            <a:endParaRPr lang="en-US" b="0" dirty="0">
              <a:effectLst/>
            </a:endParaRPr>
          </a:p>
        </p:txBody>
      </p:sp>
      <p:sp>
        <p:nvSpPr>
          <p:cNvPr id="3" name="Content Placeholder 2"/>
          <p:cNvSpPr>
            <a:spLocks noGrp="1"/>
          </p:cNvSpPr>
          <p:nvPr>
            <p:ph idx="1"/>
          </p:nvPr>
        </p:nvSpPr>
        <p:spPr>
          <a:xfrm>
            <a:off x="457200" y="1797268"/>
            <a:ext cx="8229600" cy="4882931"/>
          </a:xfrm>
        </p:spPr>
        <p:txBody>
          <a:bodyPr>
            <a:normAutofit fontScale="55000" lnSpcReduction="20000"/>
          </a:bodyPr>
          <a:lstStyle/>
          <a:p>
            <a:pPr>
              <a:buFont typeface="Wingdings" panose="05000000000000000000" pitchFamily="2" charset="2"/>
              <a:buChar char="Ø"/>
            </a:pPr>
            <a:r>
              <a:rPr lang="en-US" sz="3600" dirty="0" smtClean="0"/>
              <a:t>Midwives deliver babies in hospitals, birth centers, and in homes?  </a:t>
            </a:r>
          </a:p>
          <a:p>
            <a:pPr lvl="1">
              <a:buFont typeface="Wingdings" panose="05000000000000000000" pitchFamily="2" charset="2"/>
              <a:buChar char="v"/>
            </a:pPr>
            <a:r>
              <a:rPr lang="en-US" sz="3600" dirty="0" smtClean="0"/>
              <a:t>TRUE</a:t>
            </a:r>
          </a:p>
          <a:p>
            <a:pPr>
              <a:buFont typeface="Wingdings" panose="05000000000000000000" pitchFamily="2" charset="2"/>
              <a:buChar char="Ø"/>
            </a:pPr>
            <a:r>
              <a:rPr lang="en-US" sz="3600" dirty="0" smtClean="0"/>
              <a:t>Midwives and doulas provide the same care? </a:t>
            </a:r>
          </a:p>
          <a:p>
            <a:pPr lvl="1">
              <a:buFont typeface="Wingdings" panose="05000000000000000000" pitchFamily="2" charset="2"/>
              <a:buChar char="v"/>
            </a:pPr>
            <a:r>
              <a:rPr lang="en-US" sz="3600" dirty="0" smtClean="0"/>
              <a:t>FALSE</a:t>
            </a:r>
          </a:p>
          <a:p>
            <a:pPr>
              <a:buFont typeface="Wingdings" panose="05000000000000000000" pitchFamily="2" charset="2"/>
              <a:buChar char="Ø"/>
            </a:pPr>
            <a:r>
              <a:rPr lang="en-US" sz="3600" dirty="0" smtClean="0"/>
              <a:t>Midwives may prescribe medications? </a:t>
            </a:r>
          </a:p>
          <a:p>
            <a:pPr lvl="1">
              <a:buFont typeface="Wingdings" panose="05000000000000000000" pitchFamily="2" charset="2"/>
              <a:buChar char="v"/>
            </a:pPr>
            <a:r>
              <a:rPr lang="en-US" sz="3600" dirty="0" smtClean="0"/>
              <a:t>TRUE</a:t>
            </a:r>
          </a:p>
          <a:p>
            <a:pPr>
              <a:buFont typeface="Wingdings" panose="05000000000000000000" pitchFamily="2" charset="2"/>
              <a:buChar char="Ø"/>
            </a:pPr>
            <a:r>
              <a:rPr lang="en-US" sz="3600" dirty="0" smtClean="0"/>
              <a:t>Midwives are licensed to practice independently?  </a:t>
            </a:r>
          </a:p>
          <a:p>
            <a:pPr lvl="1">
              <a:buFont typeface="Wingdings" panose="05000000000000000000" pitchFamily="2" charset="2"/>
              <a:buChar char="v"/>
            </a:pPr>
            <a:r>
              <a:rPr lang="en-US" sz="3600" dirty="0" smtClean="0"/>
              <a:t>TRUE</a:t>
            </a:r>
          </a:p>
          <a:p>
            <a:pPr>
              <a:buFont typeface="Wingdings" panose="05000000000000000000" pitchFamily="2" charset="2"/>
              <a:buChar char="Ø"/>
            </a:pPr>
            <a:r>
              <a:rPr lang="en-US" sz="3600" dirty="0" smtClean="0"/>
              <a:t>Midwives only attend births</a:t>
            </a:r>
            <a:r>
              <a:rPr lang="en-US" sz="3600" dirty="0"/>
              <a:t>?</a:t>
            </a:r>
            <a:endParaRPr lang="en-US" sz="3600" dirty="0" smtClean="0"/>
          </a:p>
          <a:p>
            <a:pPr lvl="1">
              <a:buFont typeface="Wingdings" panose="05000000000000000000" pitchFamily="2" charset="2"/>
              <a:buChar char="v"/>
            </a:pPr>
            <a:r>
              <a:rPr lang="en-US" sz="3600" dirty="0" smtClean="0"/>
              <a:t>FALSE</a:t>
            </a:r>
          </a:p>
          <a:p>
            <a:pPr>
              <a:buFont typeface="Wingdings" panose="05000000000000000000" pitchFamily="2" charset="2"/>
              <a:buChar char="Ø"/>
            </a:pPr>
            <a:r>
              <a:rPr lang="en-US" sz="3600" dirty="0"/>
              <a:t>L</a:t>
            </a:r>
            <a:r>
              <a:rPr lang="en-US" sz="3600" dirty="0" smtClean="0"/>
              <a:t>icensed Midwives must also hold an RN license</a:t>
            </a:r>
            <a:r>
              <a:rPr lang="en-US" sz="3600" dirty="0"/>
              <a:t>?</a:t>
            </a:r>
            <a:endParaRPr lang="en-US" sz="3600" dirty="0" smtClean="0"/>
          </a:p>
          <a:p>
            <a:pPr lvl="1">
              <a:buFont typeface="Wingdings" panose="05000000000000000000" pitchFamily="2" charset="2"/>
              <a:buChar char="v"/>
            </a:pPr>
            <a:r>
              <a:rPr lang="en-US" sz="3600" dirty="0" smtClean="0"/>
              <a:t>FALSE</a:t>
            </a:r>
          </a:p>
          <a:p>
            <a:pPr lvl="1">
              <a:buNone/>
            </a:pPr>
            <a:endParaRPr lang="en-US" sz="2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1225" y="120651"/>
            <a:ext cx="8548774" cy="982935"/>
          </a:xfrm>
        </p:spPr>
        <p:txBody>
          <a:bodyPr>
            <a:normAutofit/>
          </a:bodyPr>
          <a:lstStyle/>
          <a:p>
            <a:r>
              <a:rPr lang="en-US" sz="4800" b="0" dirty="0" smtClean="0">
                <a:effectLst/>
              </a:rPr>
              <a:t>What defines midwifery care?</a:t>
            </a:r>
            <a:endParaRPr lang="en-US" sz="4800" b="0" dirty="0">
              <a:effectLst/>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225" y="1333500"/>
            <a:ext cx="4507185" cy="5130362"/>
          </a:xfrm>
        </p:spPr>
      </p:pic>
      <p:sp>
        <p:nvSpPr>
          <p:cNvPr id="8" name="Text Placeholder 7"/>
          <p:cNvSpPr>
            <a:spLocks noGrp="1"/>
          </p:cNvSpPr>
          <p:nvPr>
            <p:ph type="body" sz="half" idx="2"/>
          </p:nvPr>
        </p:nvSpPr>
        <p:spPr>
          <a:xfrm>
            <a:off x="5017746" y="1248832"/>
            <a:ext cx="4041589" cy="5334000"/>
          </a:xfrm>
        </p:spPr>
        <p:txBody>
          <a:bodyPr>
            <a:normAutofit fontScale="32500" lnSpcReduction="20000"/>
          </a:bodyPr>
          <a:lstStyle/>
          <a:p>
            <a:pPr algn="l"/>
            <a:r>
              <a:rPr lang="en-US" sz="8000" dirty="0" smtClean="0">
                <a:solidFill>
                  <a:srgbClr val="FFC000"/>
                </a:solidFill>
                <a:effectLst/>
              </a:rPr>
              <a:t>~ </a:t>
            </a:r>
            <a:r>
              <a:rPr lang="en-US" sz="8000" b="0" dirty="0" smtClean="0">
                <a:effectLst/>
              </a:rPr>
              <a:t>Care of women throughout life.</a:t>
            </a:r>
          </a:p>
          <a:p>
            <a:pPr algn="l"/>
            <a:r>
              <a:rPr lang="en-US" sz="8000" b="0" dirty="0" smtClean="0">
                <a:effectLst/>
              </a:rPr>
              <a:t> </a:t>
            </a:r>
          </a:p>
          <a:p>
            <a:pPr algn="l"/>
            <a:r>
              <a:rPr lang="en-US" sz="8000" b="0" dirty="0" smtClean="0">
                <a:solidFill>
                  <a:srgbClr val="FFC000"/>
                </a:solidFill>
                <a:effectLst/>
              </a:rPr>
              <a:t>~ </a:t>
            </a:r>
            <a:r>
              <a:rPr lang="en-US" sz="8000" b="0" dirty="0">
                <a:effectLst/>
              </a:rPr>
              <a:t>A</a:t>
            </a:r>
            <a:r>
              <a:rPr lang="en-US" sz="8000" b="0" dirty="0" smtClean="0">
                <a:effectLst/>
              </a:rPr>
              <a:t>pproach that supports each women’s physical, psychological, and social well- being.</a:t>
            </a:r>
          </a:p>
          <a:p>
            <a:pPr algn="l"/>
            <a:endParaRPr lang="en-US" sz="8000" b="0" dirty="0" smtClean="0">
              <a:effectLst/>
            </a:endParaRPr>
          </a:p>
          <a:p>
            <a:pPr algn="l"/>
            <a:r>
              <a:rPr lang="en-US" sz="8000" b="0" dirty="0" smtClean="0">
                <a:solidFill>
                  <a:srgbClr val="FFC000"/>
                </a:solidFill>
                <a:effectLst/>
              </a:rPr>
              <a:t>~ </a:t>
            </a:r>
            <a:r>
              <a:rPr lang="en-US" sz="8000" b="0" dirty="0" smtClean="0">
                <a:effectLst/>
              </a:rPr>
              <a:t>Consideration that pregnancy,  birth, and menopause are normal life processes.</a:t>
            </a:r>
          </a:p>
          <a:p>
            <a:pPr algn="l"/>
            <a:endParaRPr lang="en-US" sz="8000" b="0" dirty="0">
              <a:effectLst/>
            </a:endParaRPr>
          </a:p>
          <a:p>
            <a:pPr algn="l"/>
            <a:r>
              <a:rPr lang="en-US" sz="8000" b="0" dirty="0" smtClean="0">
                <a:solidFill>
                  <a:srgbClr val="FFC000"/>
                </a:solidFill>
                <a:effectLst/>
              </a:rPr>
              <a:t>~ </a:t>
            </a:r>
            <a:r>
              <a:rPr lang="en-US" sz="8000" b="0" dirty="0" smtClean="0">
                <a:effectLst/>
              </a:rPr>
              <a:t>Personalized care that is evidence-based.</a:t>
            </a:r>
          </a:p>
          <a:p>
            <a:pPr algn="l">
              <a:buFont typeface="Wingdings" charset="2"/>
              <a:buChar char="ü"/>
            </a:pPr>
            <a:endParaRPr lang="en-US" sz="7077" dirty="0" smtClean="0"/>
          </a:p>
          <a:p>
            <a:pPr algn="l">
              <a:buFont typeface="Arial"/>
              <a:buChar char="•"/>
            </a:pPr>
            <a:endParaRPr lang="en-US" sz="7077" dirty="0" smtClean="0"/>
          </a:p>
          <a:p>
            <a:pPr algn="l">
              <a:buFontTx/>
              <a:buChar char="-"/>
            </a:pPr>
            <a:endParaRPr lang="en-US" sz="3158"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835"/>
            <a:ext cx="9144000" cy="1651000"/>
          </a:xfrm>
        </p:spPr>
        <p:txBody>
          <a:bodyPr>
            <a:normAutofit/>
          </a:bodyPr>
          <a:lstStyle/>
          <a:p>
            <a:r>
              <a:rPr lang="en-US" dirty="0">
                <a:effectLst/>
              </a:rPr>
              <a:t>Women managed with a midwifery </a:t>
            </a:r>
            <a:r>
              <a:rPr lang="en-US" dirty="0" smtClean="0">
                <a:effectLst/>
              </a:rPr>
              <a:t>model are:</a:t>
            </a:r>
            <a:endParaRPr lang="en-US" dirty="0"/>
          </a:p>
        </p:txBody>
      </p:sp>
      <p:sp>
        <p:nvSpPr>
          <p:cNvPr id="5" name="Content Placeholder 4"/>
          <p:cNvSpPr>
            <a:spLocks noGrp="1"/>
          </p:cNvSpPr>
          <p:nvPr>
            <p:ph idx="1"/>
          </p:nvPr>
        </p:nvSpPr>
        <p:spPr>
          <a:xfrm>
            <a:off x="0" y="1651000"/>
            <a:ext cx="5080000" cy="5207000"/>
          </a:xfrm>
        </p:spPr>
        <p:txBody>
          <a:bodyPr>
            <a:normAutofit/>
          </a:bodyPr>
          <a:lstStyle/>
          <a:p>
            <a:pPr>
              <a:buFont typeface="Wingdings" panose="05000000000000000000" pitchFamily="2" charset="2"/>
              <a:buChar char="Ø"/>
            </a:pPr>
            <a:r>
              <a:rPr lang="en-US" b="0" dirty="0" smtClean="0">
                <a:effectLst/>
              </a:rPr>
              <a:t>19% less likely Cesarean birth </a:t>
            </a:r>
          </a:p>
          <a:p>
            <a:pPr>
              <a:buFont typeface="Wingdings" panose="05000000000000000000" pitchFamily="2" charset="2"/>
              <a:buChar char="Ø"/>
            </a:pPr>
            <a:r>
              <a:rPr lang="en-US" b="0" dirty="0" smtClean="0">
                <a:effectLst/>
              </a:rPr>
              <a:t>19% less likely to use regional anesthesia</a:t>
            </a:r>
          </a:p>
          <a:p>
            <a:pPr>
              <a:buFont typeface="Wingdings" panose="05000000000000000000" pitchFamily="2" charset="2"/>
              <a:buChar char="Ø"/>
            </a:pPr>
            <a:r>
              <a:rPr lang="en-US" b="0" dirty="0" smtClean="0">
                <a:effectLst/>
              </a:rPr>
              <a:t>14% less likely instruments at birth</a:t>
            </a:r>
          </a:p>
          <a:p>
            <a:pPr>
              <a:buFont typeface="Wingdings" panose="05000000000000000000" pitchFamily="2" charset="2"/>
              <a:buChar char="Ø"/>
            </a:pPr>
            <a:r>
              <a:rPr lang="en-US" b="0" dirty="0" smtClean="0">
                <a:effectLst/>
              </a:rPr>
              <a:t>18% less likely episiotomy</a:t>
            </a:r>
          </a:p>
          <a:p>
            <a:pPr>
              <a:buFont typeface="Wingdings" panose="05000000000000000000" pitchFamily="2" charset="2"/>
              <a:buChar char="Ø"/>
            </a:pPr>
            <a:r>
              <a:rPr lang="en-US" b="0" dirty="0" smtClean="0">
                <a:effectLst/>
              </a:rPr>
              <a:t>10% less likely preterm delivery</a:t>
            </a:r>
          </a:p>
          <a:p>
            <a:pPr>
              <a:buFont typeface="Wingdings" panose="05000000000000000000" pitchFamily="2" charset="2"/>
              <a:buChar char="Ø"/>
            </a:pPr>
            <a:r>
              <a:rPr lang="en-US" b="0" dirty="0" smtClean="0">
                <a:effectLst/>
              </a:rPr>
              <a:t>More likely to breastfeed </a:t>
            </a:r>
          </a:p>
          <a:p>
            <a:pPr>
              <a:buFont typeface="Wingdings" panose="05000000000000000000" pitchFamily="2" charset="2"/>
              <a:buChar char="Ø"/>
            </a:pPr>
            <a:r>
              <a:rPr lang="en-US" b="0" dirty="0" smtClean="0">
                <a:effectLst/>
              </a:rPr>
              <a:t>More likely to report satisfaction with care</a:t>
            </a:r>
          </a:p>
          <a:p>
            <a:pPr>
              <a:buFont typeface="Wingdings" panose="05000000000000000000" pitchFamily="2" charset="2"/>
              <a:buChar char="Ø"/>
            </a:pPr>
            <a:endParaRPr lang="en-US" dirty="0" smtClean="0">
              <a:effectLst/>
            </a:endParaRPr>
          </a:p>
        </p:txBody>
      </p:sp>
      <p:sp>
        <p:nvSpPr>
          <p:cNvPr id="3" name="TextBox 2"/>
          <p:cNvSpPr txBox="1"/>
          <p:nvPr/>
        </p:nvSpPr>
        <p:spPr>
          <a:xfrm>
            <a:off x="4508500" y="3842266"/>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4889500" y="2370667"/>
            <a:ext cx="4089400" cy="333789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266700" y="1523999"/>
            <a:ext cx="3949700" cy="4550833"/>
          </a:xfrm>
        </p:spPr>
        <p:txBody>
          <a:bodyPr>
            <a:normAutofit fontScale="85000" lnSpcReduction="20000"/>
          </a:bodyPr>
          <a:lstStyle/>
          <a:p>
            <a:r>
              <a:rPr lang="en-US" sz="2600" b="0" dirty="0" smtClean="0">
                <a:effectLst/>
              </a:rPr>
              <a:t>New York has 1094 licensed midwives ~ the largest group nationally.</a:t>
            </a:r>
          </a:p>
          <a:p>
            <a:endParaRPr lang="en-US" b="0" dirty="0" smtClean="0">
              <a:effectLst/>
            </a:endParaRPr>
          </a:p>
          <a:p>
            <a:r>
              <a:rPr lang="en-US" sz="2600" b="0" dirty="0" smtClean="0">
                <a:solidFill>
                  <a:srgbClr val="FFC000"/>
                </a:solidFill>
                <a:effectLst/>
              </a:rPr>
              <a:t>~ </a:t>
            </a:r>
            <a:r>
              <a:rPr lang="en-US" sz="2600" b="0" dirty="0" smtClean="0">
                <a:effectLst/>
              </a:rPr>
              <a:t>400 midwifery practice sites </a:t>
            </a:r>
          </a:p>
          <a:p>
            <a:r>
              <a:rPr lang="en-US" sz="2600" b="0" dirty="0" smtClean="0">
                <a:solidFill>
                  <a:srgbClr val="FFC000"/>
                </a:solidFill>
                <a:effectLst/>
              </a:rPr>
              <a:t>~</a:t>
            </a:r>
            <a:r>
              <a:rPr lang="en-US" sz="2600" b="0" dirty="0" smtClean="0">
                <a:effectLst/>
              </a:rPr>
              <a:t>103 hospitals</a:t>
            </a:r>
          </a:p>
          <a:p>
            <a:r>
              <a:rPr lang="en-US" sz="2600" b="0" dirty="0">
                <a:solidFill>
                  <a:srgbClr val="FFC000"/>
                </a:solidFill>
                <a:effectLst/>
              </a:rPr>
              <a:t>~</a:t>
            </a:r>
            <a:r>
              <a:rPr lang="en-US" sz="2600" b="0" dirty="0" smtClean="0">
                <a:effectLst/>
              </a:rPr>
              <a:t>two free-standing birth centers</a:t>
            </a:r>
          </a:p>
          <a:p>
            <a:r>
              <a:rPr lang="en-US" sz="2600" b="0" dirty="0">
                <a:solidFill>
                  <a:srgbClr val="FFC000"/>
                </a:solidFill>
                <a:effectLst/>
              </a:rPr>
              <a:t>~</a:t>
            </a:r>
            <a:r>
              <a:rPr lang="en-US" sz="2600" b="0" dirty="0" smtClean="0">
                <a:effectLst/>
              </a:rPr>
              <a:t>many clinics and private practices.</a:t>
            </a:r>
            <a:endParaRPr lang="en-US" sz="2200" b="0" dirty="0" smtClean="0">
              <a:effectLst/>
            </a:endParaRPr>
          </a:p>
          <a:p>
            <a:endParaRPr lang="en-US" sz="2200" b="0" dirty="0" smtClean="0">
              <a:effectLst/>
            </a:endParaRPr>
          </a:p>
          <a:p>
            <a:r>
              <a:rPr lang="en-US" sz="2600" b="0" dirty="0" smtClean="0">
                <a:effectLst/>
              </a:rPr>
              <a:t>10% of all babies in NYS are delivered by midwives. </a:t>
            </a:r>
            <a:r>
              <a:rPr lang="en-US" sz="2600" b="0" dirty="0">
                <a:effectLst/>
              </a:rPr>
              <a:t> </a:t>
            </a:r>
            <a:r>
              <a:rPr lang="en-US" sz="2600" b="0" dirty="0" smtClean="0">
                <a:effectLst/>
              </a:rPr>
              <a:t>More than 50% of these births are covered by Medicaid.</a:t>
            </a:r>
          </a:p>
        </p:txBody>
      </p:sp>
      <p:graphicFrame>
        <p:nvGraphicFramePr>
          <p:cNvPr id="9" name="Picture Placeholder 8"/>
          <p:cNvGraphicFramePr>
            <a:graphicFrameLocks noGrp="1"/>
          </p:cNvGraphicFramePr>
          <p:nvPr>
            <p:ph type="pic" idx="1"/>
          </p:nvPr>
        </p:nvGraphicFramePr>
        <p:xfrm>
          <a:off x="4473575" y="1147763"/>
          <a:ext cx="4433888" cy="44354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26124" y="156631"/>
            <a:ext cx="8781339" cy="830997"/>
          </a:xfrm>
          <a:prstGeom prst="rect">
            <a:avLst/>
          </a:prstGeom>
          <a:noFill/>
        </p:spPr>
        <p:txBody>
          <a:bodyPr wrap="square" rtlCol="0">
            <a:spAutoFit/>
          </a:bodyPr>
          <a:lstStyle/>
          <a:p>
            <a:pPr algn="ctr"/>
            <a:r>
              <a:rPr lang="en-US" sz="4800" dirty="0" smtClean="0"/>
              <a:t>Midwifery Demographics in NYS</a:t>
            </a:r>
            <a:endParaRPr lang="en-US" sz="4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0" dirty="0" smtClean="0">
                <a:effectLst/>
              </a:rPr>
              <a:t>NY State Needs </a:t>
            </a:r>
            <a:r>
              <a:rPr lang="en-US" sz="4800" b="0" dirty="0">
                <a:effectLst/>
              </a:rPr>
              <a:t>M</a:t>
            </a:r>
            <a:r>
              <a:rPr lang="en-US" sz="4800" b="0" dirty="0" smtClean="0">
                <a:effectLst/>
              </a:rPr>
              <a:t>ore Midwives</a:t>
            </a:r>
            <a:endParaRPr lang="en-US" b="0" dirty="0">
              <a:effectLst/>
            </a:endParaRPr>
          </a:p>
        </p:txBody>
      </p:sp>
      <p:sp>
        <p:nvSpPr>
          <p:cNvPr id="4" name="Content Placeholder 3"/>
          <p:cNvSpPr>
            <a:spLocks noGrp="1"/>
          </p:cNvSpPr>
          <p:nvPr>
            <p:ph sz="half" idx="1"/>
          </p:nvPr>
        </p:nvSpPr>
        <p:spPr>
          <a:xfrm>
            <a:off x="4508500" y="1638300"/>
            <a:ext cx="4178300" cy="5144532"/>
          </a:xfrm>
        </p:spPr>
        <p:txBody>
          <a:bodyPr>
            <a:normAutofit/>
          </a:bodyPr>
          <a:lstStyle/>
          <a:p>
            <a:pPr marL="342900" indent="-342900">
              <a:buFont typeface="Wingdings" panose="05000000000000000000" pitchFamily="2" charset="2"/>
              <a:buChar char="Ø"/>
            </a:pPr>
            <a:r>
              <a:rPr lang="en-US" sz="2400" b="0" dirty="0" smtClean="0">
                <a:effectLst/>
              </a:rPr>
              <a:t>9 counties have no obstetricians and 5 have no midwives</a:t>
            </a:r>
          </a:p>
          <a:p>
            <a:pPr marL="342900" indent="-342900">
              <a:buFont typeface="Wingdings" panose="05000000000000000000" pitchFamily="2" charset="2"/>
              <a:buChar char="Ø"/>
            </a:pPr>
            <a:r>
              <a:rPr lang="en-US" sz="2400" b="0" dirty="0" smtClean="0"/>
              <a:t>NYS has a shortage of </a:t>
            </a:r>
            <a:r>
              <a:rPr lang="en-US" sz="2400" b="0" dirty="0" smtClean="0">
                <a:effectLst/>
              </a:rPr>
              <a:t>maternity care professionals, particularly in rural areas and inner cities</a:t>
            </a:r>
          </a:p>
          <a:p>
            <a:pPr marL="342900" indent="-342900">
              <a:buFont typeface="Wingdings" panose="05000000000000000000" pitchFamily="2" charset="2"/>
              <a:buChar char="Ø"/>
            </a:pPr>
            <a:r>
              <a:rPr lang="en-US" sz="2400" b="0" dirty="0" smtClean="0">
                <a:effectLst/>
              </a:rPr>
              <a:t>Per 100,000 people in NYS, there are 14 obstetricians and 76 NPs/midwives</a:t>
            </a:r>
          </a:p>
          <a:p>
            <a:pPr marL="342900" indent="-342900">
              <a:buFont typeface="Wingdings" panose="05000000000000000000" pitchFamily="2" charset="2"/>
              <a:buChar char="Ø"/>
            </a:pPr>
            <a:r>
              <a:rPr lang="en-US" sz="2400" b="0" dirty="0" smtClean="0">
                <a:effectLst/>
              </a:rPr>
              <a:t>2 out of the 9 counties have </a:t>
            </a:r>
            <a:r>
              <a:rPr lang="en-US" sz="2400" b="0" dirty="0" smtClean="0">
                <a:solidFill>
                  <a:srgbClr val="FFFF00"/>
                </a:solidFill>
                <a:effectLst/>
              </a:rPr>
              <a:t>NO  obstetricians </a:t>
            </a:r>
            <a:r>
              <a:rPr lang="en-US" sz="2400" b="0" dirty="0">
                <a:solidFill>
                  <a:srgbClr val="FFFF00"/>
                </a:solidFill>
                <a:effectLst/>
              </a:rPr>
              <a:t>OR </a:t>
            </a:r>
            <a:r>
              <a:rPr lang="en-US" sz="2400" b="0" dirty="0" smtClean="0">
                <a:solidFill>
                  <a:srgbClr val="FFFF00"/>
                </a:solidFill>
                <a:effectLst/>
              </a:rPr>
              <a:t>midwives</a:t>
            </a:r>
          </a:p>
          <a:p>
            <a:endParaRPr lang="en-US" sz="2300" b="0" dirty="0" smtClean="0">
              <a:effectLst/>
            </a:endParaRPr>
          </a:p>
          <a:p>
            <a:endParaRPr lang="en-US" dirty="0"/>
          </a:p>
        </p:txBody>
      </p:sp>
      <p:pic>
        <p:nvPicPr>
          <p:cNvPr id="3" name="Picture 2" descr="per10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8"/>
            <a:ext cx="3663583" cy="2273300"/>
          </a:xfrm>
          <a:prstGeom prst="rect">
            <a:avLst/>
          </a:prstGeom>
        </p:spPr>
      </p:pic>
      <p:pic>
        <p:nvPicPr>
          <p:cNvPr id="7" name="Picture 6" descr="drivetim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79" y="3805765"/>
            <a:ext cx="3663583" cy="2501900"/>
          </a:xfrm>
          <a:prstGeom prst="rect">
            <a:avLst/>
          </a:prstGeom>
        </p:spPr>
      </p:pic>
      <p:sp>
        <p:nvSpPr>
          <p:cNvPr id="6" name="TextBox 5"/>
          <p:cNvSpPr txBox="1"/>
          <p:nvPr/>
        </p:nvSpPr>
        <p:spPr>
          <a:xfrm>
            <a:off x="296337" y="6307665"/>
            <a:ext cx="4275664" cy="369332"/>
          </a:xfrm>
          <a:prstGeom prst="rect">
            <a:avLst/>
          </a:prstGeom>
          <a:noFill/>
        </p:spPr>
        <p:txBody>
          <a:bodyPr wrap="square" rtlCol="0">
            <a:spAutoFit/>
          </a:bodyPr>
          <a:lstStyle/>
          <a:p>
            <a:r>
              <a:rPr lang="en-US" dirty="0" smtClean="0"/>
              <a:t>Images used with permission from ACOG</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1"/>
            <a:ext cx="8228013" cy="939799"/>
          </a:xfrm>
        </p:spPr>
        <p:txBody>
          <a:bodyPr/>
          <a:lstStyle/>
          <a:p>
            <a:r>
              <a:rPr lang="en-US" b="0" dirty="0" smtClean="0">
                <a:effectLst/>
              </a:rPr>
              <a:t>Midwife Alphabet Soup</a:t>
            </a:r>
            <a:endParaRPr lang="en-US" b="0" dirty="0">
              <a:effectLst/>
            </a:endParaRPr>
          </a:p>
        </p:txBody>
      </p:sp>
      <p:sp>
        <p:nvSpPr>
          <p:cNvPr id="5" name="Text Placeholder 4"/>
          <p:cNvSpPr>
            <a:spLocks noGrp="1"/>
          </p:cNvSpPr>
          <p:nvPr>
            <p:ph type="body" idx="1"/>
          </p:nvPr>
        </p:nvSpPr>
        <p:spPr>
          <a:xfrm>
            <a:off x="457200" y="1790701"/>
            <a:ext cx="8228013" cy="4205504"/>
          </a:xfrm>
        </p:spPr>
        <p:txBody>
          <a:bodyPr>
            <a:noAutofit/>
          </a:bodyPr>
          <a:lstStyle/>
          <a:p>
            <a:r>
              <a:rPr lang="en-US" sz="2800" b="0" dirty="0" smtClean="0">
                <a:effectLst/>
              </a:rPr>
              <a:t>The 3 steps to become a midwife in New York State:</a:t>
            </a:r>
          </a:p>
          <a:p>
            <a:endParaRPr lang="en-US" sz="2800" b="0" dirty="0" smtClean="0">
              <a:effectLst/>
            </a:endParaRPr>
          </a:p>
          <a:p>
            <a:pPr marL="457200" indent="-457200">
              <a:buAutoNum type="arabicPeriod"/>
            </a:pPr>
            <a:r>
              <a:rPr lang="en-US" sz="2800" b="0" dirty="0" smtClean="0">
                <a:effectLst/>
              </a:rPr>
              <a:t>EDUCATION</a:t>
            </a:r>
          </a:p>
          <a:p>
            <a:pPr marL="457200" indent="-457200">
              <a:buAutoNum type="arabicPeriod"/>
            </a:pPr>
            <a:r>
              <a:rPr lang="en-US" sz="2800" b="0" dirty="0" smtClean="0">
                <a:effectLst/>
              </a:rPr>
              <a:t>CERTIFICATION</a:t>
            </a:r>
          </a:p>
          <a:p>
            <a:pPr marL="457200" indent="-457200">
              <a:buAutoNum type="arabicPeriod"/>
            </a:pPr>
            <a:r>
              <a:rPr lang="en-US" sz="2800" b="0" dirty="0" smtClean="0">
                <a:effectLst/>
              </a:rPr>
              <a:t>LICENSURE</a:t>
            </a:r>
          </a:p>
          <a:p>
            <a:pPr marL="457200" indent="-457200">
              <a:buAutoNum type="arabicPeriod"/>
            </a:pPr>
            <a:endParaRPr lang="en-US" sz="2800" b="0" dirty="0" smtClean="0">
              <a:effectLst/>
            </a:endParaRPr>
          </a:p>
          <a:p>
            <a:pPr marL="457200" indent="-457200"/>
            <a:endParaRPr lang="en-US" sz="2800" b="0" dirty="0" smtClean="0">
              <a:effectLst/>
            </a:endParaRPr>
          </a:p>
          <a:p>
            <a:pPr marL="457200" indent="-457200"/>
            <a:r>
              <a:rPr lang="en-US" sz="2800" b="0" dirty="0" smtClean="0">
                <a:effectLst/>
              </a:rPr>
              <a:t>Leads to being a Licensed Midwife</a:t>
            </a:r>
            <a:r>
              <a:rPr lang="en-US" sz="3000" dirty="0" smtClean="0"/>
              <a:t>.</a:t>
            </a:r>
            <a:endParaRPr lang="en-US" sz="3000" dirty="0"/>
          </a:p>
        </p:txBody>
      </p:sp>
      <p:sp>
        <p:nvSpPr>
          <p:cNvPr id="6" name="TextBox 5"/>
          <p:cNvSpPr txBox="1"/>
          <p:nvPr/>
        </p:nvSpPr>
        <p:spPr>
          <a:xfrm rot="19766878">
            <a:off x="379823" y="5047155"/>
            <a:ext cx="1136850" cy="4770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500" b="1" dirty="0" smtClean="0">
                <a:solidFill>
                  <a:schemeClr val="bg1">
                    <a:lumMod val="85000"/>
                    <a:lumOff val="15000"/>
                  </a:schemeClr>
                </a:solidFill>
                <a:latin typeface="Arial Black"/>
                <a:cs typeface="Arial Black"/>
              </a:rPr>
              <a:t>CNM</a:t>
            </a:r>
            <a:endParaRPr lang="en-US" sz="2500" b="1" dirty="0">
              <a:solidFill>
                <a:schemeClr val="bg1">
                  <a:lumMod val="85000"/>
                  <a:lumOff val="15000"/>
                </a:schemeClr>
              </a:solidFill>
              <a:latin typeface="Arial Black"/>
              <a:cs typeface="Arial Black"/>
            </a:endParaRPr>
          </a:p>
        </p:txBody>
      </p:sp>
      <p:sp>
        <p:nvSpPr>
          <p:cNvPr id="7" name="TextBox 6"/>
          <p:cNvSpPr txBox="1"/>
          <p:nvPr/>
        </p:nvSpPr>
        <p:spPr>
          <a:xfrm>
            <a:off x="8176409" y="3086842"/>
            <a:ext cx="762000" cy="4770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500" dirty="0" smtClean="0">
                <a:latin typeface="Arial Black"/>
                <a:cs typeface="Arial Black"/>
              </a:rPr>
              <a:t>LM</a:t>
            </a:r>
            <a:endParaRPr lang="en-US" sz="2500" dirty="0">
              <a:latin typeface="Arial Black"/>
              <a:cs typeface="Arial Black"/>
            </a:endParaRPr>
          </a:p>
        </p:txBody>
      </p:sp>
      <p:sp>
        <p:nvSpPr>
          <p:cNvPr id="8" name="TextBox 7"/>
          <p:cNvSpPr txBox="1"/>
          <p:nvPr/>
        </p:nvSpPr>
        <p:spPr>
          <a:xfrm rot="20102125">
            <a:off x="6277191" y="4423222"/>
            <a:ext cx="775835" cy="4770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500" b="1" dirty="0" smtClean="0">
                <a:latin typeface="Arial Black"/>
                <a:cs typeface="Arial Black"/>
              </a:rPr>
              <a:t>MS</a:t>
            </a:r>
            <a:endParaRPr lang="en-US" sz="2500" b="1" dirty="0">
              <a:latin typeface="Arial Black"/>
              <a:cs typeface="Arial Black"/>
            </a:endParaRPr>
          </a:p>
        </p:txBody>
      </p:sp>
      <p:sp>
        <p:nvSpPr>
          <p:cNvPr id="9" name="TextBox 8"/>
          <p:cNvSpPr txBox="1"/>
          <p:nvPr/>
        </p:nvSpPr>
        <p:spPr>
          <a:xfrm rot="1491247">
            <a:off x="7792261" y="4930697"/>
            <a:ext cx="768293" cy="4770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500" b="1" dirty="0" smtClean="0">
                <a:latin typeface="Arial Black"/>
                <a:cs typeface="Arial Black"/>
              </a:rPr>
              <a:t>GM</a:t>
            </a:r>
            <a:endParaRPr lang="en-US" sz="2500" b="1" dirty="0">
              <a:latin typeface="Arial Black"/>
              <a:cs typeface="Arial Black"/>
            </a:endParaRPr>
          </a:p>
        </p:txBody>
      </p:sp>
      <p:sp>
        <p:nvSpPr>
          <p:cNvPr id="3" name="TextBox 2"/>
          <p:cNvSpPr txBox="1"/>
          <p:nvPr/>
        </p:nvSpPr>
        <p:spPr>
          <a:xfrm rot="1495174">
            <a:off x="653351" y="2614834"/>
            <a:ext cx="736637" cy="477054"/>
          </a:xfrm>
          <a:prstGeom prst="rect">
            <a:avLst/>
          </a:prstGeom>
          <a:solidFill>
            <a:schemeClr val="accent6">
              <a:lumMod val="40000"/>
              <a:lumOff val="60000"/>
            </a:schemeClr>
          </a:solidFill>
        </p:spPr>
        <p:txBody>
          <a:bodyPr wrap="none" rtlCol="0">
            <a:spAutoFit/>
          </a:bodyPr>
          <a:lstStyle/>
          <a:p>
            <a:r>
              <a:rPr lang="en-US" sz="2500" dirty="0" smtClean="0">
                <a:solidFill>
                  <a:schemeClr val="bg1"/>
                </a:solidFill>
                <a:latin typeface="Arial Black"/>
                <a:cs typeface="Arial Black"/>
              </a:rPr>
              <a:t>CM</a:t>
            </a:r>
            <a:endParaRPr lang="en-US" sz="2500" dirty="0">
              <a:solidFill>
                <a:schemeClr val="bg1"/>
              </a:solidFill>
              <a:latin typeface="Arial Black"/>
              <a:cs typeface="Arial Black"/>
            </a:endParaRPr>
          </a:p>
        </p:txBody>
      </p:sp>
      <p:sp>
        <p:nvSpPr>
          <p:cNvPr id="4" name="TextBox 3"/>
          <p:cNvSpPr txBox="1"/>
          <p:nvPr/>
        </p:nvSpPr>
        <p:spPr>
          <a:xfrm rot="20179170">
            <a:off x="6518067" y="2672778"/>
            <a:ext cx="1047523" cy="461665"/>
          </a:xfrm>
          <a:prstGeom prst="rect">
            <a:avLst/>
          </a:prstGeom>
          <a:solidFill>
            <a:schemeClr val="bg2">
              <a:lumMod val="40000"/>
              <a:lumOff val="60000"/>
            </a:schemeClr>
          </a:solidFill>
        </p:spPr>
        <p:txBody>
          <a:bodyPr wrap="square" rtlCol="0">
            <a:spAutoFit/>
          </a:bodyPr>
          <a:lstStyle/>
          <a:p>
            <a:r>
              <a:rPr lang="en-US" sz="2400" dirty="0" smtClean="0">
                <a:solidFill>
                  <a:schemeClr val="bg1"/>
                </a:solidFill>
                <a:latin typeface="Arial Black"/>
                <a:cs typeface="Arial Black"/>
              </a:rPr>
              <a:t>MSN</a:t>
            </a:r>
            <a:endParaRPr lang="en-US" sz="2400" dirty="0">
              <a:solidFill>
                <a:schemeClr val="bg1"/>
              </a:solidFill>
              <a:latin typeface="Arial Black"/>
              <a:cs typeface="Arial Black"/>
            </a:endParaRPr>
          </a:p>
        </p:txBody>
      </p:sp>
      <p:sp>
        <p:nvSpPr>
          <p:cNvPr id="10" name="TextBox 9"/>
          <p:cNvSpPr txBox="1"/>
          <p:nvPr/>
        </p:nvSpPr>
        <p:spPr>
          <a:xfrm rot="730010">
            <a:off x="627400" y="3964264"/>
            <a:ext cx="891345" cy="4770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500" dirty="0" smtClean="0">
                <a:latin typeface="Arial Black"/>
                <a:cs typeface="Arial Black"/>
              </a:rPr>
              <a:t> SM</a:t>
            </a:r>
            <a:endParaRPr lang="en-US" sz="2500" dirty="0">
              <a:latin typeface="Arial Black"/>
              <a:cs typeface="Arial Black"/>
            </a:endParaRPr>
          </a:p>
        </p:txBody>
      </p:sp>
      <p:sp>
        <p:nvSpPr>
          <p:cNvPr id="11" name="TextBox 10"/>
          <p:cNvSpPr txBox="1"/>
          <p:nvPr/>
        </p:nvSpPr>
        <p:spPr>
          <a:xfrm rot="770820">
            <a:off x="7000751" y="3684313"/>
            <a:ext cx="1136850" cy="4770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500" b="1" dirty="0" smtClean="0">
                <a:solidFill>
                  <a:schemeClr val="bg1">
                    <a:lumMod val="85000"/>
                    <a:lumOff val="15000"/>
                  </a:schemeClr>
                </a:solidFill>
                <a:latin typeface="Arial Black"/>
                <a:cs typeface="Arial Black"/>
              </a:rPr>
              <a:t> DNP</a:t>
            </a:r>
            <a:endParaRPr lang="en-US" sz="2500" b="1" dirty="0">
              <a:solidFill>
                <a:schemeClr val="bg1">
                  <a:lumMod val="85000"/>
                  <a:lumOff val="15000"/>
                </a:schemeClr>
              </a:solidFill>
              <a:latin typeface="Arial Black"/>
              <a:cs typeface="Arial Black"/>
            </a:endParaRPr>
          </a:p>
        </p:txBody>
      </p:sp>
      <p:sp>
        <p:nvSpPr>
          <p:cNvPr id="12" name="TextBox 11"/>
          <p:cNvSpPr txBox="1"/>
          <p:nvPr/>
        </p:nvSpPr>
        <p:spPr>
          <a:xfrm>
            <a:off x="1456201" y="3325369"/>
            <a:ext cx="931399" cy="4770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500" b="1" dirty="0" smtClean="0">
                <a:latin typeface="Arial Black"/>
                <a:cs typeface="Arial Black"/>
              </a:rPr>
              <a:t>PhD</a:t>
            </a:r>
            <a:endParaRPr lang="en-US" sz="2500" b="1" dirty="0">
              <a:latin typeface="Arial Black"/>
              <a:cs typeface="Arial Blac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14800" y="1572768"/>
            <a:ext cx="4910328" cy="1551432"/>
          </a:xfrm>
        </p:spPr>
        <p:txBody>
          <a:bodyPr/>
          <a:lstStyle/>
          <a:p>
            <a:r>
              <a:rPr lang="en-US" dirty="0" smtClean="0"/>
              <a:t>EDUCATION</a:t>
            </a:r>
            <a:endParaRPr lang="en-US" dirty="0"/>
          </a:p>
        </p:txBody>
      </p:sp>
      <p:sp>
        <p:nvSpPr>
          <p:cNvPr id="5" name="Subtitle 4"/>
          <p:cNvSpPr>
            <a:spLocks noGrp="1"/>
          </p:cNvSpPr>
          <p:nvPr>
            <p:ph type="subTitle" idx="1"/>
          </p:nvPr>
        </p:nvSpPr>
        <p:spPr>
          <a:xfrm>
            <a:off x="4114800" y="3124200"/>
            <a:ext cx="4910328" cy="1073150"/>
          </a:xfrm>
        </p:spPr>
        <p:txBody>
          <a:bodyPr>
            <a:normAutofit fontScale="92500" lnSpcReduction="20000"/>
          </a:bodyPr>
          <a:lstStyle/>
          <a:p>
            <a:r>
              <a:rPr lang="en-US" dirty="0" smtClean="0"/>
              <a:t>Masters degree </a:t>
            </a:r>
          </a:p>
          <a:p>
            <a:r>
              <a:rPr lang="en-US" dirty="0" smtClean="0"/>
              <a:t>SM = Student Midwife </a:t>
            </a:r>
          </a:p>
          <a:p>
            <a:r>
              <a:rPr lang="en-US" dirty="0" smtClean="0"/>
              <a:t>GM = Graduate Midwife</a:t>
            </a:r>
          </a:p>
          <a:p>
            <a:endParaRPr lang="en-US" dirty="0"/>
          </a:p>
        </p:txBody>
      </p:sp>
      <p:pic>
        <p:nvPicPr>
          <p:cNvPr id="2" name="Picture 1"/>
          <p:cNvPicPr>
            <a:picLocks noChangeAspect="1"/>
          </p:cNvPicPr>
          <p:nvPr/>
        </p:nvPicPr>
        <p:blipFill rotWithShape="1">
          <a:blip r:embed="rId3"/>
          <a:srcRect l="30639" r="10519"/>
          <a:stretch/>
        </p:blipFill>
        <p:spPr>
          <a:xfrm>
            <a:off x="317500" y="266699"/>
            <a:ext cx="3949700" cy="37757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stretch>
            <a:fillRect/>
          </a:stretch>
        </p:blipFill>
        <p:spPr>
          <a:xfrm>
            <a:off x="2311400" y="4197350"/>
            <a:ext cx="3606800" cy="2400300"/>
          </a:xfrm>
          <a:prstGeom prst="rect">
            <a:avLst/>
          </a:prstGeom>
        </p:spPr>
      </p:pic>
    </p:spTree>
    <p:extLst>
      <p:ext uri="{BB962C8B-B14F-4D97-AF65-F5344CB8AC3E}">
        <p14:creationId xmlns:p14="http://schemas.microsoft.com/office/powerpoint/2010/main" val="2075861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8136</TotalTime>
  <Words>3559</Words>
  <Application>Microsoft Macintosh PowerPoint</Application>
  <PresentationFormat>On-screen Show (4:3)</PresentationFormat>
  <Paragraphs>297</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Focus</vt:lpstr>
      <vt:lpstr>LICENSED MIDWIVES</vt:lpstr>
      <vt:lpstr>What is NYSALM?</vt:lpstr>
      <vt:lpstr>True or False?</vt:lpstr>
      <vt:lpstr>What defines midwifery care?</vt:lpstr>
      <vt:lpstr>Women managed with a midwifery model are:</vt:lpstr>
      <vt:lpstr>PowerPoint Presentation</vt:lpstr>
      <vt:lpstr>NY State Needs More Midwives</vt:lpstr>
      <vt:lpstr>Midwife Alphabet Soup</vt:lpstr>
      <vt:lpstr>EDUCATION</vt:lpstr>
      <vt:lpstr>CERTIFICATION</vt:lpstr>
      <vt:lpstr>LICENSED MIDWIFE</vt:lpstr>
      <vt:lpstr>Independent Providers in NYS</vt:lpstr>
      <vt:lpstr>Improving Outcomes</vt:lpstr>
      <vt:lpstr>Questions?</vt:lpstr>
      <vt:lpstr>References</vt:lpstr>
      <vt:lpstr>References cont’d</vt:lpstr>
      <vt:lpstr>  A Brief Review of the State of Health in New York: </vt:lpstr>
      <vt:lpstr>NYS Health Costs too Much</vt:lpstr>
      <vt:lpstr>NYS Health Outcomes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MIDWIVES</dc:title>
  <dc:creator>Lily Dalke</dc:creator>
  <cp:lastModifiedBy>Rachel</cp:lastModifiedBy>
  <cp:revision>335</cp:revision>
  <dcterms:created xsi:type="dcterms:W3CDTF">2014-08-22T16:34:07Z</dcterms:created>
  <dcterms:modified xsi:type="dcterms:W3CDTF">2016-09-05T14:18:06Z</dcterms:modified>
</cp:coreProperties>
</file>